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Override8.xml" ContentType="application/vnd.openxmlformats-officedocument.themeOverride+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heme/themeOverride10.xml" ContentType="application/vnd.openxmlformats-officedocument.themeOverride+xml"/>
  <Override PartName="/ppt/tags/tag23.xml" ContentType="application/vnd.openxmlformats-officedocument.presentationml.tags+xml"/>
  <Override PartName="/ppt/theme/themeOverride1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6" r:id="rId2"/>
    <p:sldId id="263" r:id="rId3"/>
    <p:sldId id="264" r:id="rId4"/>
    <p:sldId id="286" r:id="rId5"/>
    <p:sldId id="266" r:id="rId6"/>
    <p:sldId id="267" r:id="rId7"/>
    <p:sldId id="268" r:id="rId8"/>
    <p:sldId id="269" r:id="rId9"/>
    <p:sldId id="271" r:id="rId10"/>
    <p:sldId id="270" r:id="rId11"/>
    <p:sldId id="272" r:id="rId12"/>
    <p:sldId id="273" r:id="rId13"/>
    <p:sldId id="274" r:id="rId14"/>
    <p:sldId id="275" r:id="rId15"/>
    <p:sldId id="276" r:id="rId16"/>
    <p:sldId id="277" r:id="rId17"/>
    <p:sldId id="278" r:id="rId18"/>
    <p:sldId id="279" r:id="rId19"/>
    <p:sldId id="281" r:id="rId20"/>
    <p:sldId id="280" r:id="rId21"/>
    <p:sldId id="282" r:id="rId22"/>
    <p:sldId id="283" r:id="rId23"/>
    <p:sldId id="284" r:id="rId24"/>
    <p:sldId id="258" r:id="rId25"/>
    <p:sldId id="260" r:id="rId26"/>
    <p:sldId id="261" r:id="rId27"/>
  </p:sldIdLst>
  <p:sldSz cx="9144000" cy="6858000" type="screen4x3"/>
  <p:notesSz cx="6858000" cy="9144000"/>
  <p:embeddedFontLst>
    <p:embeddedFont>
      <p:font typeface="SwissReSans Light" panose="020B0604020202020204" charset="0"/>
      <p:regular r:id="rId30"/>
      <p:bold r:id="rId31"/>
      <p:italic r:id="rId32"/>
      <p:boldItalic r:id="rId33"/>
    </p:embeddedFont>
    <p:embeddedFont>
      <p:font typeface="SwissReSans" panose="020B0604020202020204" charset="0"/>
      <p:regular r:id="rId34"/>
      <p:bold r:id="rId35"/>
      <p:italic r:id="rId36"/>
      <p:boldItalic r:id="rId37"/>
    </p:embeddedFont>
  </p:embeddedFontLst>
  <p:custDataLst>
    <p:tags r:id="rId3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36">
          <p15:clr>
            <a:srgbClr val="A4A3A4"/>
          </p15:clr>
        </p15:guide>
        <p15:guide id="3" orient="horz" pos="1026">
          <p15:clr>
            <a:srgbClr val="A4A3A4"/>
          </p15:clr>
        </p15:guide>
        <p15:guide id="4" orient="horz" pos="3793">
          <p15:clr>
            <a:srgbClr val="A4A3A4"/>
          </p15:clr>
        </p15:guide>
        <p15:guide id="5" pos="431">
          <p15:clr>
            <a:srgbClr val="A4A3A4"/>
          </p15:clr>
        </p15:guide>
        <p15:guide id="6"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02" autoAdjust="0"/>
  </p:normalViewPr>
  <p:slideViewPr>
    <p:cSldViewPr showGuides="1">
      <p:cViewPr varScale="1">
        <p:scale>
          <a:sx n="61" d="100"/>
          <a:sy n="61" d="100"/>
        </p:scale>
        <p:origin x="1656" y="72"/>
      </p:cViewPr>
      <p:guideLst>
        <p:guide orient="horz" pos="164"/>
        <p:guide orient="horz" pos="436"/>
        <p:guide orient="horz" pos="1026"/>
        <p:guide orient="horz" pos="3793"/>
        <p:guide pos="431"/>
        <p:guide pos="5465"/>
      </p:guideLst>
    </p:cSldViewPr>
  </p:slideViewPr>
  <p:notesTextViewPr>
    <p:cViewPr>
      <p:scale>
        <a:sx n="100" d="100"/>
        <a:sy n="100" d="100"/>
      </p:scale>
      <p:origin x="0" y="0"/>
    </p:cViewPr>
  </p:notesTextViewPr>
  <p:notesViewPr>
    <p:cSldViewPr showGuides="1">
      <p:cViewPr varScale="1">
        <p:scale>
          <a:sx n="98" d="100"/>
          <a:sy n="98" d="100"/>
        </p:scale>
        <p:origin x="-277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rts/_rels/chart1.xml.rels><?xml version="1.0" encoding="UTF-8" standalone="yes"?>
<Relationships xmlns="http://schemas.openxmlformats.org/package/2006/relationships"><Relationship Id="rId1" Type="http://schemas.openxmlformats.org/officeDocument/2006/relationships/oleObject" Target="file:///\\CHRB1065.CORP.GWPNET.COM\homes\7\S99K7W\Documents\20150522%20Term%20&amp;%20Health%20Watch\1%20-%20protection%20market%20at%20a%20glance%202015%20-%20Final_Louis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RB1065.CORP.GWPNET.COM\homes\7\S99K7W\Documents\20150522%20Term%20&amp;%20Health%20Watch\1%20-%20protection%20market%20at%20a%20glance%202015%20-%20Final_Loui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HRB1065.CORP.GWPNET.COM\homes\7\S99K7W\Documents\20150522%20Term%20&amp;%20Health%20Watch\1%20-%20protection%20market%20at%20a%20glance%202015%20-%20Final_Louise.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09052966740066E-2"/>
          <c:y val="1.6933165485975721E-2"/>
          <c:w val="0.91133680961323027"/>
          <c:h val="0.88497009190465614"/>
        </c:manualLayout>
      </c:layout>
      <c:barChart>
        <c:barDir val="col"/>
        <c:grouping val="stacked"/>
        <c:varyColors val="0"/>
        <c:ser>
          <c:idx val="1"/>
          <c:order val="0"/>
          <c:tx>
            <c:strRef>
              <c:f>Tables!$C$8</c:f>
              <c:strCache>
                <c:ptCount val="1"/>
                <c:pt idx="0">
                  <c:v>Term</c:v>
                </c:pt>
              </c:strCache>
            </c:strRef>
          </c:tx>
          <c:spPr>
            <a:solidFill>
              <a:srgbClr val="627D77"/>
            </a:solidFill>
            <a:ln w="9525" cap="flat" cmpd="sng" algn="ctr">
              <a:solidFill>
                <a:srgbClr val="FFFFFF"/>
              </a:solidFill>
              <a:prstDash val="solid"/>
              <a:round/>
              <a:headEnd type="none" w="med" len="med"/>
              <a:tailEnd type="none" w="med" len="med"/>
            </a:ln>
          </c:spPr>
          <c:invertIfNegative val="0"/>
          <c:dLbls>
            <c:numFmt formatCode="#,##0" sourceLinked="0"/>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Tables!$A$9:$A$13</c:f>
              <c:numCache>
                <c:formatCode>General</c:formatCode>
                <c:ptCount val="5"/>
                <c:pt idx="0">
                  <c:v>2010</c:v>
                </c:pt>
                <c:pt idx="1">
                  <c:v>2011</c:v>
                </c:pt>
                <c:pt idx="2">
                  <c:v>2012</c:v>
                </c:pt>
                <c:pt idx="3">
                  <c:v>2013</c:v>
                </c:pt>
                <c:pt idx="4">
                  <c:v>2014</c:v>
                </c:pt>
              </c:numCache>
            </c:numRef>
          </c:cat>
          <c:val>
            <c:numRef>
              <c:f>Tables!$C$9:$C$13</c:f>
              <c:numCache>
                <c:formatCode>_-* #,##0_-;\-* #,##0_-;_-* "-"??_-;_-@_-</c:formatCode>
                <c:ptCount val="5"/>
                <c:pt idx="0">
                  <c:v>1037446</c:v>
                </c:pt>
                <c:pt idx="1">
                  <c:v>964225.2</c:v>
                </c:pt>
                <c:pt idx="2">
                  <c:v>946645.07294202188</c:v>
                </c:pt>
                <c:pt idx="3">
                  <c:v>793629</c:v>
                </c:pt>
                <c:pt idx="4">
                  <c:v>832935.03742355283</c:v>
                </c:pt>
              </c:numCache>
            </c:numRef>
          </c:val>
        </c:ser>
        <c:ser>
          <c:idx val="2"/>
          <c:order val="1"/>
          <c:tx>
            <c:strRef>
              <c:f>Tables!$D$8</c:f>
              <c:strCache>
                <c:ptCount val="1"/>
                <c:pt idx="0">
                  <c:v>Term with CI</c:v>
                </c:pt>
              </c:strCache>
            </c:strRef>
          </c:tx>
          <c:spPr>
            <a:solidFill>
              <a:srgbClr val="A1B1AD"/>
            </a:solidFill>
            <a:ln w="9525" cap="flat" cmpd="sng" algn="ctr">
              <a:solidFill>
                <a:srgbClr val="FFFFFF"/>
              </a:solidFill>
              <a:prstDash val="solid"/>
              <a:round/>
              <a:headEnd type="none" w="med" len="med"/>
              <a:tailEnd type="none" w="med" len="med"/>
            </a:ln>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Tables!$A$9:$A$13</c:f>
              <c:numCache>
                <c:formatCode>General</c:formatCode>
                <c:ptCount val="5"/>
                <c:pt idx="0">
                  <c:v>2010</c:v>
                </c:pt>
                <c:pt idx="1">
                  <c:v>2011</c:v>
                </c:pt>
                <c:pt idx="2">
                  <c:v>2012</c:v>
                </c:pt>
                <c:pt idx="3">
                  <c:v>2013</c:v>
                </c:pt>
                <c:pt idx="4">
                  <c:v>2014</c:v>
                </c:pt>
              </c:numCache>
            </c:numRef>
          </c:cat>
          <c:val>
            <c:numRef>
              <c:f>Tables!$D$9:$D$13</c:f>
              <c:numCache>
                <c:formatCode>_-* #,##0_-;\-* #,##0_-;_-* "-"??_-;_-@_-</c:formatCode>
                <c:ptCount val="5"/>
                <c:pt idx="0">
                  <c:v>503352</c:v>
                </c:pt>
                <c:pt idx="1">
                  <c:v>523880.8</c:v>
                </c:pt>
                <c:pt idx="2">
                  <c:v>526759.004809245</c:v>
                </c:pt>
                <c:pt idx="3">
                  <c:v>423020</c:v>
                </c:pt>
                <c:pt idx="4">
                  <c:v>446512.93839052203</c:v>
                </c:pt>
              </c:numCache>
            </c:numRef>
          </c:val>
        </c:ser>
        <c:dLbls>
          <c:showLegendKey val="0"/>
          <c:showVal val="1"/>
          <c:showCatName val="0"/>
          <c:showSerName val="0"/>
          <c:showPercent val="0"/>
          <c:showBubbleSize val="0"/>
        </c:dLbls>
        <c:gapWidth val="150"/>
        <c:overlap val="100"/>
        <c:axId val="276989136"/>
        <c:axId val="276989920"/>
      </c:barChart>
      <c:lineChart>
        <c:grouping val="standard"/>
        <c:varyColors val="0"/>
        <c:ser>
          <c:idx val="0"/>
          <c:order val="2"/>
          <c:tx>
            <c:strRef>
              <c:f>Tables!$B$8</c:f>
              <c:strCache>
                <c:ptCount val="1"/>
                <c:pt idx="0">
                  <c:v>Term sales</c:v>
                </c:pt>
              </c:strCache>
            </c:strRef>
          </c:tx>
          <c:spPr>
            <a:ln>
              <a:noFill/>
            </a:ln>
          </c:spPr>
          <c:marker>
            <c:symbol val="none"/>
          </c:marker>
          <c:dLbls>
            <c:dLbl>
              <c:idx val="0"/>
              <c:layout>
                <c:manualLayout>
                  <c:x val="-5.6656033083375079E-2"/>
                  <c:y val="-1.42419342287185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885778743630204E-2"/>
                  <c:y val="-2.33756750447071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115398859808694E-2"/>
                  <c:y val="-1.88087071186071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480188516985485E-2"/>
                  <c:y val="-1.84217552751931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143349993032305E-2"/>
                  <c:y val="-1.633174723385017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Tables!$B$9:$B$13</c:f>
              <c:numCache>
                <c:formatCode>_-* #,##0_-;\-* #,##0_-;_-* "-"??_-;_-@_-</c:formatCode>
                <c:ptCount val="5"/>
                <c:pt idx="0">
                  <c:v>1540798</c:v>
                </c:pt>
                <c:pt idx="1">
                  <c:v>1488106</c:v>
                </c:pt>
                <c:pt idx="2">
                  <c:v>1473404.077751267</c:v>
                </c:pt>
                <c:pt idx="3">
                  <c:v>1216649</c:v>
                </c:pt>
                <c:pt idx="4">
                  <c:v>1279447.9758140747</c:v>
                </c:pt>
              </c:numCache>
            </c:numRef>
          </c:val>
          <c:smooth val="0"/>
        </c:ser>
        <c:dLbls>
          <c:showLegendKey val="0"/>
          <c:showVal val="0"/>
          <c:showCatName val="0"/>
          <c:showSerName val="0"/>
          <c:showPercent val="0"/>
          <c:showBubbleSize val="0"/>
        </c:dLbls>
        <c:marker val="1"/>
        <c:smooth val="0"/>
        <c:axId val="276989136"/>
        <c:axId val="276989920"/>
      </c:lineChart>
      <c:catAx>
        <c:axId val="276989136"/>
        <c:scaling>
          <c:orientation val="minMax"/>
        </c:scaling>
        <c:delete val="0"/>
        <c:axPos val="b"/>
        <c:numFmt formatCode="General" sourceLinked="1"/>
        <c:majorTickMark val="none"/>
        <c:minorTickMark val="none"/>
        <c:tickLblPos val="nextTo"/>
        <c:spPr>
          <a:ln/>
        </c:spPr>
        <c:crossAx val="276989920"/>
        <c:crosses val="autoZero"/>
        <c:auto val="1"/>
        <c:lblAlgn val="ctr"/>
        <c:lblOffset val="100"/>
        <c:noMultiLvlLbl val="0"/>
      </c:catAx>
      <c:valAx>
        <c:axId val="276989920"/>
        <c:scaling>
          <c:orientation val="minMax"/>
          <c:min val="0"/>
        </c:scaling>
        <c:delete val="0"/>
        <c:axPos val="l"/>
        <c:majorGridlines>
          <c:spPr>
            <a:ln/>
          </c:spPr>
        </c:majorGridlines>
        <c:numFmt formatCode="#,##0" sourceLinked="0"/>
        <c:majorTickMark val="none"/>
        <c:minorTickMark val="none"/>
        <c:tickLblPos val="nextTo"/>
        <c:spPr>
          <a:ln>
            <a:noFill/>
          </a:ln>
        </c:spPr>
        <c:txPr>
          <a:bodyPr rot="0" vert="horz" anchor="ctr" anchorCtr="1"/>
          <a:lstStyle/>
          <a:p>
            <a:pPr>
              <a:defRPr/>
            </a:pPr>
            <a:endParaRPr lang="en-US"/>
          </a:p>
        </c:txPr>
        <c:crossAx val="276989136"/>
        <c:crosses val="autoZero"/>
        <c:crossBetween val="between"/>
      </c:valAx>
    </c:plotArea>
    <c:legend>
      <c:legendPos val="b"/>
      <c:layout>
        <c:manualLayout>
          <c:xMode val="edge"/>
          <c:yMode val="edge"/>
          <c:x val="0.75159642915669334"/>
          <c:y val="4.1669752096035018E-2"/>
          <c:w val="0.24481306264557257"/>
          <c:h val="3.7790832572260756E-2"/>
        </c:manualLayout>
      </c:layout>
      <c:overlay val="0"/>
      <c:txPr>
        <a:bodyPr/>
        <a:lstStyle/>
        <a:p>
          <a:pPr>
            <a:defRPr>
              <a:solidFill>
                <a:srgbClr val="283E36"/>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76028165629352E-2"/>
          <c:y val="2.2458924245530219E-2"/>
          <c:w val="0.92795546923062455"/>
          <c:h val="0.8765708126609566"/>
        </c:manualLayout>
      </c:layout>
      <c:barChart>
        <c:barDir val="col"/>
        <c:grouping val="clustered"/>
        <c:varyColors val="0"/>
        <c:ser>
          <c:idx val="1"/>
          <c:order val="0"/>
          <c:tx>
            <c:strRef>
              <c:f>Tables!$B$106</c:f>
              <c:strCache>
                <c:ptCount val="1"/>
                <c:pt idx="0">
                  <c:v>CI sales</c:v>
                </c:pt>
              </c:strCache>
            </c:strRef>
          </c:tx>
          <c:spPr>
            <a:solidFill>
              <a:schemeClr val="tx2">
                <a:lumMod val="60000"/>
                <a:lumOff val="40000"/>
              </a:schemeClr>
            </a:solidFill>
            <a:ln w="9525" cap="flat" cmpd="sng" algn="ctr">
              <a:solidFill>
                <a:srgbClr val="FFFFFF"/>
              </a:solidFill>
              <a:prstDash val="solid"/>
              <a:round/>
              <a:headEnd type="none" w="med" len="med"/>
              <a:tailEnd type="none" w="med" len="med"/>
            </a:ln>
          </c:spPr>
          <c:invertIfNegative val="0"/>
          <c:dPt>
            <c:idx val="0"/>
            <c:invertIfNegative val="0"/>
            <c:bubble3D val="0"/>
            <c:spPr>
              <a:solidFill>
                <a:schemeClr val="tx2">
                  <a:lumMod val="60000"/>
                  <a:lumOff val="40000"/>
                </a:schemeClr>
              </a:solidFill>
              <a:ln w="9525" cap="flat" cmpd="sng" algn="ctr">
                <a:solidFill>
                  <a:srgbClr val="FFFFFF"/>
                </a:solidFill>
                <a:prstDash val="solid"/>
                <a:round/>
                <a:headEnd type="none" w="med" len="med"/>
                <a:tailEnd type="none" w="med" len="med"/>
              </a:ln>
            </c:spPr>
          </c:dPt>
          <c:dLbls>
            <c:dLbl>
              <c:idx val="0"/>
              <c:spPr/>
              <c:txPr>
                <a:bodyPr/>
                <a:lstStyle/>
                <a:p>
                  <a:pPr>
                    <a:defRPr>
                      <a:solidFill>
                        <a:srgbClr val="283E36"/>
                      </a:solidFill>
                    </a:defRPr>
                  </a:pPr>
                  <a:endParaRPr lang="en-US"/>
                </a:p>
              </c:txPr>
              <c:dLblPos val="outEnd"/>
              <c:showLegendKey val="0"/>
              <c:showVal val="1"/>
              <c:showCatName val="0"/>
              <c:showSerName val="0"/>
              <c:showPercent val="0"/>
              <c:showBubbleSize val="0"/>
            </c:dLbl>
            <c:dLbl>
              <c:idx val="1"/>
              <c:spPr/>
              <c:txPr>
                <a:bodyPr/>
                <a:lstStyle/>
                <a:p>
                  <a:pPr>
                    <a:defRPr>
                      <a:solidFill>
                        <a:srgbClr val="283E36"/>
                      </a:solidFill>
                    </a:defRPr>
                  </a:pPr>
                  <a:endParaRPr lang="en-US"/>
                </a:p>
              </c:txPr>
              <c:dLblPos val="outEnd"/>
              <c:showLegendKey val="0"/>
              <c:showVal val="1"/>
              <c:showCatName val="0"/>
              <c:showSerName val="0"/>
              <c:showPercent val="0"/>
              <c:showBubbleSize val="0"/>
            </c:dLbl>
            <c:dLbl>
              <c:idx val="2"/>
              <c:spPr/>
              <c:txPr>
                <a:bodyPr/>
                <a:lstStyle/>
                <a:p>
                  <a:pPr>
                    <a:defRPr>
                      <a:solidFill>
                        <a:srgbClr val="283E36"/>
                      </a:solidFill>
                    </a:defRPr>
                  </a:pPr>
                  <a:endParaRPr lang="en-US"/>
                </a:p>
              </c:txPr>
              <c:dLblPos val="outEnd"/>
              <c:showLegendKey val="0"/>
              <c:showVal val="1"/>
              <c:showCatName val="0"/>
              <c:showSerName val="0"/>
              <c:showPercent val="0"/>
              <c:showBubbleSize val="0"/>
            </c:dLbl>
            <c:dLbl>
              <c:idx val="3"/>
              <c:spPr/>
              <c:txPr>
                <a:bodyPr/>
                <a:lstStyle/>
                <a:p>
                  <a:pPr>
                    <a:defRPr>
                      <a:solidFill>
                        <a:srgbClr val="283E36"/>
                      </a:solidFill>
                    </a:defRPr>
                  </a:pPr>
                  <a:endParaRPr lang="en-US"/>
                </a:p>
              </c:txPr>
              <c:dLblPos val="outEnd"/>
              <c:showLegendKey val="0"/>
              <c:showVal val="1"/>
              <c:showCatName val="0"/>
              <c:showSerName val="0"/>
              <c:showPercent val="0"/>
              <c:showBubbleSize val="0"/>
            </c:dLbl>
            <c:dLbl>
              <c:idx val="4"/>
              <c:spPr/>
              <c:txPr>
                <a:bodyPr/>
                <a:lstStyle/>
                <a:p>
                  <a:pPr>
                    <a:defRPr>
                      <a:solidFill>
                        <a:srgbClr val="283E36"/>
                      </a:solidFill>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Tables!$A$107:$A$111</c:f>
              <c:numCache>
                <c:formatCode>General</c:formatCode>
                <c:ptCount val="5"/>
                <c:pt idx="0">
                  <c:v>2010</c:v>
                </c:pt>
                <c:pt idx="1">
                  <c:v>2011</c:v>
                </c:pt>
                <c:pt idx="2">
                  <c:v>2012</c:v>
                </c:pt>
                <c:pt idx="3">
                  <c:v>2013</c:v>
                </c:pt>
                <c:pt idx="4">
                  <c:v>2014</c:v>
                </c:pt>
              </c:numCache>
            </c:numRef>
          </c:cat>
          <c:val>
            <c:numRef>
              <c:f>Tables!$B$107:$B$111</c:f>
              <c:numCache>
                <c:formatCode>#,##0</c:formatCode>
                <c:ptCount val="5"/>
                <c:pt idx="0">
                  <c:v>534561</c:v>
                </c:pt>
                <c:pt idx="1">
                  <c:v>551381.80000000005</c:v>
                </c:pt>
                <c:pt idx="2">
                  <c:v>560911</c:v>
                </c:pt>
                <c:pt idx="3">
                  <c:v>445679</c:v>
                </c:pt>
                <c:pt idx="4">
                  <c:v>465438.93839052203</c:v>
                </c:pt>
              </c:numCache>
            </c:numRef>
          </c:val>
        </c:ser>
        <c:dLbls>
          <c:showLegendKey val="0"/>
          <c:showVal val="1"/>
          <c:showCatName val="0"/>
          <c:showSerName val="0"/>
          <c:showPercent val="0"/>
          <c:showBubbleSize val="0"/>
        </c:dLbls>
        <c:gapWidth val="150"/>
        <c:axId val="276991488"/>
        <c:axId val="276989528"/>
      </c:barChart>
      <c:catAx>
        <c:axId val="276991488"/>
        <c:scaling>
          <c:orientation val="minMax"/>
        </c:scaling>
        <c:delete val="0"/>
        <c:axPos val="b"/>
        <c:numFmt formatCode="General" sourceLinked="1"/>
        <c:majorTickMark val="none"/>
        <c:minorTickMark val="none"/>
        <c:tickLblPos val="nextTo"/>
        <c:spPr>
          <a:ln/>
        </c:spPr>
        <c:txPr>
          <a:bodyPr/>
          <a:lstStyle/>
          <a:p>
            <a:pPr>
              <a:defRPr b="1"/>
            </a:pPr>
            <a:endParaRPr lang="en-US"/>
          </a:p>
        </c:txPr>
        <c:crossAx val="276989528"/>
        <c:crosses val="autoZero"/>
        <c:auto val="1"/>
        <c:lblAlgn val="ctr"/>
        <c:lblOffset val="100"/>
        <c:noMultiLvlLbl val="0"/>
      </c:catAx>
      <c:valAx>
        <c:axId val="276989528"/>
        <c:scaling>
          <c:orientation val="minMax"/>
          <c:min val="0.1"/>
        </c:scaling>
        <c:delete val="0"/>
        <c:axPos val="l"/>
        <c:majorGridlines>
          <c:spPr>
            <a:ln/>
          </c:spPr>
        </c:majorGridlines>
        <c:numFmt formatCode="#,##0" sourceLinked="1"/>
        <c:majorTickMark val="none"/>
        <c:minorTickMark val="none"/>
        <c:tickLblPos val="nextTo"/>
        <c:spPr>
          <a:ln>
            <a:noFill/>
          </a:ln>
        </c:spPr>
        <c:crossAx val="27699148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85986246914011E-2"/>
          <c:y val="1.6923296034828748E-2"/>
          <c:w val="0.92618885280076946"/>
          <c:h val="0.87432824031792267"/>
        </c:manualLayout>
      </c:layout>
      <c:barChart>
        <c:barDir val="col"/>
        <c:grouping val="clustered"/>
        <c:varyColors val="0"/>
        <c:ser>
          <c:idx val="1"/>
          <c:order val="0"/>
          <c:tx>
            <c:strRef>
              <c:f>Tables!$B$152</c:f>
              <c:strCache>
                <c:ptCount val="1"/>
                <c:pt idx="0">
                  <c:v>IP sales</c:v>
                </c:pt>
              </c:strCache>
            </c:strRef>
          </c:tx>
          <c:spPr>
            <a:solidFill>
              <a:schemeClr val="tx2">
                <a:lumMod val="60000"/>
                <a:lumOff val="40000"/>
              </a:schemeClr>
            </a:solidFill>
            <a:ln w="9525" cap="flat" cmpd="sng" algn="ctr">
              <a:solidFill>
                <a:srgbClr val="FFFFFF"/>
              </a:solidFill>
              <a:prstDash val="solid"/>
              <a:round/>
              <a:headEnd type="none" w="med" len="med"/>
              <a:tailEnd type="none" w="med" len="med"/>
            </a:ln>
          </c:spPr>
          <c:invertIfNegative val="0"/>
          <c:dLbls>
            <c:dLbl>
              <c:idx val="0"/>
              <c:spPr/>
              <c:txPr>
                <a:bodyPr/>
                <a:lstStyle/>
                <a:p>
                  <a:pPr>
                    <a:defRPr>
                      <a:solidFill>
                        <a:srgbClr val="283E36"/>
                      </a:solidFill>
                    </a:defRPr>
                  </a:pPr>
                  <a:endParaRPr lang="en-US"/>
                </a:p>
              </c:txPr>
              <c:dLblPos val="outEnd"/>
              <c:showLegendKey val="0"/>
              <c:showVal val="1"/>
              <c:showCatName val="0"/>
              <c:showSerName val="0"/>
              <c:showPercent val="0"/>
              <c:showBubbleSize val="0"/>
            </c:dLbl>
            <c:dLbl>
              <c:idx val="1"/>
              <c:spPr/>
              <c:txPr>
                <a:bodyPr/>
                <a:lstStyle/>
                <a:p>
                  <a:pPr>
                    <a:defRPr>
                      <a:solidFill>
                        <a:srgbClr val="283E36"/>
                      </a:solidFill>
                    </a:defRPr>
                  </a:pPr>
                  <a:endParaRPr lang="en-US"/>
                </a:p>
              </c:txPr>
              <c:dLblPos val="outEnd"/>
              <c:showLegendKey val="0"/>
              <c:showVal val="1"/>
              <c:showCatName val="0"/>
              <c:showSerName val="0"/>
              <c:showPercent val="0"/>
              <c:showBubbleSize val="0"/>
            </c:dLbl>
            <c:dLbl>
              <c:idx val="2"/>
              <c:spPr/>
              <c:txPr>
                <a:bodyPr/>
                <a:lstStyle/>
                <a:p>
                  <a:pPr>
                    <a:defRPr>
                      <a:solidFill>
                        <a:srgbClr val="283E36"/>
                      </a:solidFill>
                    </a:defRPr>
                  </a:pPr>
                  <a:endParaRPr lang="en-US"/>
                </a:p>
              </c:txPr>
              <c:dLblPos val="outEnd"/>
              <c:showLegendKey val="0"/>
              <c:showVal val="1"/>
              <c:showCatName val="0"/>
              <c:showSerName val="0"/>
              <c:showPercent val="0"/>
              <c:showBubbleSize val="0"/>
            </c:dLbl>
            <c:dLbl>
              <c:idx val="3"/>
              <c:spPr/>
              <c:txPr>
                <a:bodyPr/>
                <a:lstStyle/>
                <a:p>
                  <a:pPr>
                    <a:defRPr>
                      <a:solidFill>
                        <a:srgbClr val="283E36"/>
                      </a:solidFill>
                    </a:defRPr>
                  </a:pPr>
                  <a:endParaRPr lang="en-US"/>
                </a:p>
              </c:txPr>
              <c:dLblPos val="outEnd"/>
              <c:showLegendKey val="0"/>
              <c:showVal val="1"/>
              <c:showCatName val="0"/>
              <c:showSerName val="0"/>
              <c:showPercent val="0"/>
              <c:showBubbleSize val="0"/>
            </c:dLbl>
            <c:dLbl>
              <c:idx val="4"/>
              <c:spPr/>
              <c:txPr>
                <a:bodyPr/>
                <a:lstStyle/>
                <a:p>
                  <a:pPr>
                    <a:defRPr>
                      <a:solidFill>
                        <a:srgbClr val="283E36"/>
                      </a:solidFill>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Tables!$A$153:$A$162</c:f>
              <c:numCache>
                <c:formatCode>General</c:formatCode>
                <c:ptCount val="5"/>
                <c:pt idx="0">
                  <c:v>2010</c:v>
                </c:pt>
                <c:pt idx="1">
                  <c:v>2011</c:v>
                </c:pt>
                <c:pt idx="2">
                  <c:v>2012</c:v>
                </c:pt>
                <c:pt idx="3">
                  <c:v>2013</c:v>
                </c:pt>
                <c:pt idx="4">
                  <c:v>2014</c:v>
                </c:pt>
              </c:numCache>
            </c:numRef>
          </c:cat>
          <c:val>
            <c:numRef>
              <c:f>Tables!$B$153:$B$162</c:f>
              <c:numCache>
                <c:formatCode>#,##0</c:formatCode>
                <c:ptCount val="5"/>
                <c:pt idx="0">
                  <c:v>110742.5</c:v>
                </c:pt>
                <c:pt idx="1">
                  <c:v>110472</c:v>
                </c:pt>
                <c:pt idx="2">
                  <c:v>120093.53488433333</c:v>
                </c:pt>
                <c:pt idx="3">
                  <c:v>90794</c:v>
                </c:pt>
                <c:pt idx="4">
                  <c:v>96889.335689637999</c:v>
                </c:pt>
              </c:numCache>
            </c:numRef>
          </c:val>
        </c:ser>
        <c:dLbls>
          <c:showLegendKey val="0"/>
          <c:showVal val="0"/>
          <c:showCatName val="0"/>
          <c:showSerName val="0"/>
          <c:showPercent val="0"/>
          <c:showBubbleSize val="0"/>
        </c:dLbls>
        <c:gapWidth val="150"/>
        <c:axId val="276985216"/>
        <c:axId val="276992272"/>
      </c:barChart>
      <c:catAx>
        <c:axId val="276985216"/>
        <c:scaling>
          <c:orientation val="minMax"/>
        </c:scaling>
        <c:delete val="0"/>
        <c:axPos val="b"/>
        <c:numFmt formatCode="General" sourceLinked="1"/>
        <c:majorTickMark val="none"/>
        <c:minorTickMark val="none"/>
        <c:tickLblPos val="nextTo"/>
        <c:spPr>
          <a:ln/>
        </c:spPr>
        <c:txPr>
          <a:bodyPr/>
          <a:lstStyle/>
          <a:p>
            <a:pPr>
              <a:defRPr b="1"/>
            </a:pPr>
            <a:endParaRPr lang="en-US"/>
          </a:p>
        </c:txPr>
        <c:crossAx val="276992272"/>
        <c:crosses val="autoZero"/>
        <c:auto val="1"/>
        <c:lblAlgn val="ctr"/>
        <c:lblOffset val="100"/>
        <c:noMultiLvlLbl val="0"/>
      </c:catAx>
      <c:valAx>
        <c:axId val="276992272"/>
        <c:scaling>
          <c:orientation val="minMax"/>
          <c:max val="160000"/>
          <c:min val="0"/>
        </c:scaling>
        <c:delete val="0"/>
        <c:axPos val="l"/>
        <c:majorGridlines>
          <c:spPr>
            <a:ln/>
          </c:spPr>
        </c:majorGridlines>
        <c:numFmt formatCode="#,##0" sourceLinked="1"/>
        <c:majorTickMark val="none"/>
        <c:minorTickMark val="none"/>
        <c:tickLblPos val="nextTo"/>
        <c:spPr>
          <a:ln>
            <a:noFill/>
          </a:ln>
        </c:spPr>
        <c:crossAx val="276985216"/>
        <c:crosses val="autoZero"/>
        <c:crossBetween val="between"/>
        <c:majorUnit val="40000"/>
      </c:valAx>
    </c:plotArea>
    <c:legend>
      <c:legendPos val="b"/>
      <c:layout>
        <c:manualLayout>
          <c:xMode val="edge"/>
          <c:yMode val="edge"/>
          <c:x val="0.77040455408785258"/>
          <c:y val="9.068677543833667E-2"/>
          <c:w val="0.19745796360920595"/>
          <c:h val="4.6135643702844356E-2"/>
        </c:manualLayout>
      </c:layout>
      <c:overlay val="0"/>
      <c:txPr>
        <a:bodyPr/>
        <a:lstStyle/>
        <a:p>
          <a:pPr>
            <a:defRPr>
              <a:solidFill>
                <a:srgbClr val="283E36"/>
              </a:solidFill>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UK</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Via Social media, eg Facebook or google+</c:v>
                </c:pt>
                <c:pt idx="1">
                  <c:v>Via an App for Smartphone / tablet</c:v>
                </c:pt>
                <c:pt idx="2">
                  <c:v>Directly from the website of a specific insurance company</c:v>
                </c:pt>
                <c:pt idx="3">
                  <c:v>A website that compares prices of several companies then directs…</c:v>
                </c:pt>
                <c:pt idx="4">
                  <c:v>Via live chat on a website</c:v>
                </c:pt>
                <c:pt idx="5">
                  <c:v>By telephone</c:v>
                </c:pt>
                <c:pt idx="6">
                  <c:v>A supermarket or another retailer</c:v>
                </c:pt>
                <c:pt idx="7">
                  <c:v>Doctor</c:v>
                </c:pt>
                <c:pt idx="8">
                  <c:v>Solicitor</c:v>
                </c:pt>
                <c:pt idx="9">
                  <c:v>Your employer, if applicable</c:v>
                </c:pt>
                <c:pt idx="10">
                  <c:v>A person who reviews the market and recommends the best…</c:v>
                </c:pt>
                <c:pt idx="11">
                  <c:v>A financial advisor or an agent of a bank</c:v>
                </c:pt>
                <c:pt idx="12">
                  <c:v>An advisor or agent working for a specific insurance company</c:v>
                </c:pt>
              </c:strCache>
            </c:strRef>
          </c:cat>
          <c:val>
            <c:numRef>
              <c:f>Sheet1!$B$2:$B$14</c:f>
              <c:numCache>
                <c:formatCode>General</c:formatCode>
                <c:ptCount val="13"/>
                <c:pt idx="0">
                  <c:v>0.11</c:v>
                </c:pt>
                <c:pt idx="1">
                  <c:v>0.21</c:v>
                </c:pt>
                <c:pt idx="2">
                  <c:v>0.61</c:v>
                </c:pt>
                <c:pt idx="3">
                  <c:v>0.59</c:v>
                </c:pt>
                <c:pt idx="4">
                  <c:v>0.22</c:v>
                </c:pt>
                <c:pt idx="5">
                  <c:v>0.27</c:v>
                </c:pt>
                <c:pt idx="6">
                  <c:v>0.2</c:v>
                </c:pt>
                <c:pt idx="7">
                  <c:v>0.39</c:v>
                </c:pt>
                <c:pt idx="8">
                  <c:v>0.5</c:v>
                </c:pt>
                <c:pt idx="9">
                  <c:v>0.48</c:v>
                </c:pt>
                <c:pt idx="10">
                  <c:v>0.64</c:v>
                </c:pt>
                <c:pt idx="11">
                  <c:v>0.52</c:v>
                </c:pt>
                <c:pt idx="12">
                  <c:v>0.4</c:v>
                </c:pt>
              </c:numCache>
            </c:numRef>
          </c:val>
        </c:ser>
        <c:ser>
          <c:idx val="1"/>
          <c:order val="1"/>
          <c:tx>
            <c:strRef>
              <c:f>Sheet1!$C$1</c:f>
              <c:strCache>
                <c:ptCount val="1"/>
                <c:pt idx="0">
                  <c:v>Europe</c:v>
                </c:pt>
              </c:strCache>
            </c:strRef>
          </c:tx>
          <c:spPr>
            <a:solidFill>
              <a:srgbClr val="00B050"/>
            </a:solidFill>
            <a:ln>
              <a:noFill/>
            </a:ln>
            <a:effectLst/>
          </c:spPr>
          <c:invertIfNegative val="0"/>
          <c:cat>
            <c:strRef>
              <c:f>Sheet1!$A$2:$A$14</c:f>
              <c:strCache>
                <c:ptCount val="13"/>
                <c:pt idx="0">
                  <c:v>Via Social media, eg Facebook or google+</c:v>
                </c:pt>
                <c:pt idx="1">
                  <c:v>Via an App for Smartphone / tablet</c:v>
                </c:pt>
                <c:pt idx="2">
                  <c:v>Directly from the website of a specific insurance company</c:v>
                </c:pt>
                <c:pt idx="3">
                  <c:v>A website that compares prices of several companies then directs…</c:v>
                </c:pt>
                <c:pt idx="4">
                  <c:v>Via live chat on a website</c:v>
                </c:pt>
                <c:pt idx="5">
                  <c:v>By telephone</c:v>
                </c:pt>
                <c:pt idx="6">
                  <c:v>A supermarket or another retailer</c:v>
                </c:pt>
                <c:pt idx="7">
                  <c:v>Doctor</c:v>
                </c:pt>
                <c:pt idx="8">
                  <c:v>Solicitor</c:v>
                </c:pt>
                <c:pt idx="9">
                  <c:v>Your employer, if applicable</c:v>
                </c:pt>
                <c:pt idx="10">
                  <c:v>A person who reviews the market and recommends the best…</c:v>
                </c:pt>
                <c:pt idx="11">
                  <c:v>A financial advisor or an agent of a bank</c:v>
                </c:pt>
                <c:pt idx="12">
                  <c:v>An advisor or agent working for a specific insurance company</c:v>
                </c:pt>
              </c:strCache>
            </c:strRef>
          </c:cat>
          <c:val>
            <c:numRef>
              <c:f>Sheet1!$C$2:$C$14</c:f>
              <c:numCache>
                <c:formatCode>General</c:formatCode>
                <c:ptCount val="13"/>
                <c:pt idx="0">
                  <c:v>0.1</c:v>
                </c:pt>
                <c:pt idx="1">
                  <c:v>0.18</c:v>
                </c:pt>
                <c:pt idx="2">
                  <c:v>0.46</c:v>
                </c:pt>
                <c:pt idx="3">
                  <c:v>0.42</c:v>
                </c:pt>
                <c:pt idx="4">
                  <c:v>0.15</c:v>
                </c:pt>
                <c:pt idx="5">
                  <c:v>0.16</c:v>
                </c:pt>
                <c:pt idx="6">
                  <c:v>0.11</c:v>
                </c:pt>
                <c:pt idx="7">
                  <c:v>0.37</c:v>
                </c:pt>
                <c:pt idx="8">
                  <c:v>0.46</c:v>
                </c:pt>
                <c:pt idx="9">
                  <c:v>0.43</c:v>
                </c:pt>
                <c:pt idx="10">
                  <c:v>0.6</c:v>
                </c:pt>
                <c:pt idx="11">
                  <c:v>0.48</c:v>
                </c:pt>
                <c:pt idx="12">
                  <c:v>0.55000000000000004</c:v>
                </c:pt>
              </c:numCache>
            </c:numRef>
          </c:val>
        </c:ser>
        <c:dLbls>
          <c:showLegendKey val="0"/>
          <c:showVal val="0"/>
          <c:showCatName val="0"/>
          <c:showSerName val="0"/>
          <c:showPercent val="0"/>
          <c:showBubbleSize val="0"/>
        </c:dLbls>
        <c:gapWidth val="182"/>
        <c:axId val="323838640"/>
        <c:axId val="323837856"/>
      </c:barChart>
      <c:catAx>
        <c:axId val="323838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837856"/>
        <c:crosses val="autoZero"/>
        <c:auto val="1"/>
        <c:lblAlgn val="ctr"/>
        <c:lblOffset val="100"/>
        <c:noMultiLvlLbl val="0"/>
      </c:catAx>
      <c:valAx>
        <c:axId val="323837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838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0A4F5-6AA0-471B-BA75-9F32E6BC086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CADFA0AC-4B0D-49B2-99E3-652297AA9780}">
      <dgm:prSet phldrT="[Text]" custT="1"/>
      <dgm:spPr/>
      <dgm:t>
        <a:bodyPr/>
        <a:lstStyle/>
        <a:p>
          <a:r>
            <a:rPr lang="en-GB" sz="1600" b="1" dirty="0" smtClean="0"/>
            <a:t>Mostly positive </a:t>
          </a:r>
          <a:endParaRPr lang="en-GB" sz="1600" b="1" dirty="0"/>
        </a:p>
      </dgm:t>
    </dgm:pt>
    <dgm:pt modelId="{5BFA0081-397C-4085-A9CC-EAEF4BD3670F}" type="parTrans" cxnId="{5343AC2D-DABF-48D0-8B9D-EF19647D1A5D}">
      <dgm:prSet/>
      <dgm:spPr/>
      <dgm:t>
        <a:bodyPr/>
        <a:lstStyle/>
        <a:p>
          <a:endParaRPr lang="en-GB"/>
        </a:p>
      </dgm:t>
    </dgm:pt>
    <dgm:pt modelId="{59B987BE-77B0-4F24-99DA-519156B953DC}" type="sibTrans" cxnId="{5343AC2D-DABF-48D0-8B9D-EF19647D1A5D}">
      <dgm:prSet/>
      <dgm:spPr/>
      <dgm:t>
        <a:bodyPr/>
        <a:lstStyle/>
        <a:p>
          <a:endParaRPr lang="en-GB"/>
        </a:p>
      </dgm:t>
    </dgm:pt>
    <dgm:pt modelId="{90A7583B-048C-414D-BC8F-ACC3256D675C}">
      <dgm:prSet phldrT="[Text]" custT="1"/>
      <dgm:spPr/>
      <dgm:t>
        <a:bodyPr/>
        <a:lstStyle/>
        <a:p>
          <a:r>
            <a:rPr lang="en-US" sz="1200" dirty="0" smtClean="0"/>
            <a:t>Positive about 7 Families – similar messages through Group Watch</a:t>
          </a:r>
          <a:endParaRPr lang="en-GB" sz="1200" dirty="0"/>
        </a:p>
      </dgm:t>
    </dgm:pt>
    <dgm:pt modelId="{CE4E6FBE-1418-45E0-9BAA-CD0633954D77}" type="parTrans" cxnId="{B6C3BFCC-91BB-4C47-B1BA-7CC3E30962E2}">
      <dgm:prSet/>
      <dgm:spPr/>
      <dgm:t>
        <a:bodyPr/>
        <a:lstStyle/>
        <a:p>
          <a:endParaRPr lang="en-GB"/>
        </a:p>
      </dgm:t>
    </dgm:pt>
    <dgm:pt modelId="{F7E6EBFE-E11C-434F-91B3-283803C0E5B7}" type="sibTrans" cxnId="{B6C3BFCC-91BB-4C47-B1BA-7CC3E30962E2}">
      <dgm:prSet/>
      <dgm:spPr/>
      <dgm:t>
        <a:bodyPr/>
        <a:lstStyle/>
        <a:p>
          <a:endParaRPr lang="en-GB"/>
        </a:p>
      </dgm:t>
    </dgm:pt>
    <dgm:pt modelId="{D6566B28-CFA4-49DE-BDF1-1CC6826BB461}">
      <dgm:prSet phldrT="[Text]" custT="1"/>
      <dgm:spPr/>
      <dgm:t>
        <a:bodyPr/>
        <a:lstStyle/>
        <a:p>
          <a:r>
            <a:rPr lang="en-US" sz="1200" dirty="0" smtClean="0"/>
            <a:t>Increasing signs of provider willingness to improve D2C on-line offerings</a:t>
          </a:r>
          <a:endParaRPr lang="en-GB" sz="1200" dirty="0"/>
        </a:p>
      </dgm:t>
    </dgm:pt>
    <dgm:pt modelId="{F8AA4F5E-FC06-4F51-A195-78F5EE97CBA9}" type="parTrans" cxnId="{8651C970-D4B1-4D13-BB3D-BF8FA0A02593}">
      <dgm:prSet/>
      <dgm:spPr/>
      <dgm:t>
        <a:bodyPr/>
        <a:lstStyle/>
        <a:p>
          <a:endParaRPr lang="en-GB"/>
        </a:p>
      </dgm:t>
    </dgm:pt>
    <dgm:pt modelId="{2EBD4883-58BE-4E40-8C0B-35F87A3854B7}" type="sibTrans" cxnId="{8651C970-D4B1-4D13-BB3D-BF8FA0A02593}">
      <dgm:prSet/>
      <dgm:spPr/>
      <dgm:t>
        <a:bodyPr/>
        <a:lstStyle/>
        <a:p>
          <a:endParaRPr lang="en-GB"/>
        </a:p>
      </dgm:t>
    </dgm:pt>
    <dgm:pt modelId="{F232998E-8CCE-4817-9208-7FFAE232EE5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b="1" dirty="0" smtClean="0"/>
            <a:t>…but not everybody!</a:t>
          </a:r>
          <a:endParaRPr lang="en-GB" sz="1600" b="1" dirty="0"/>
        </a:p>
      </dgm:t>
    </dgm:pt>
    <dgm:pt modelId="{17CCBA59-9552-446B-8569-A2B97598C092}" type="parTrans" cxnId="{C0F03E4C-9367-4A35-B0C1-CF73490CCA51}">
      <dgm:prSet/>
      <dgm:spPr/>
      <dgm:t>
        <a:bodyPr/>
        <a:lstStyle/>
        <a:p>
          <a:endParaRPr lang="en-GB"/>
        </a:p>
      </dgm:t>
    </dgm:pt>
    <dgm:pt modelId="{4E184B3E-224F-466D-96F2-87519A77333B}" type="sibTrans" cxnId="{C0F03E4C-9367-4A35-B0C1-CF73490CCA51}">
      <dgm:prSet/>
      <dgm:spPr/>
      <dgm:t>
        <a:bodyPr/>
        <a:lstStyle/>
        <a:p>
          <a:endParaRPr lang="en-GB"/>
        </a:p>
      </dgm:t>
    </dgm:pt>
    <dgm:pt modelId="{30F919D1-1159-49A2-83F1-EB7EAD3399E4}">
      <dgm:prSet phldrT="[Text]" custT="1"/>
      <dgm:spPr/>
      <dgm:t>
        <a:bodyPr/>
        <a:lstStyle/>
        <a:p>
          <a:r>
            <a:rPr lang="en-GB" sz="1200" dirty="0" smtClean="0"/>
            <a:t>Lack of truly innovative value add to stimulate potential customers</a:t>
          </a:r>
          <a:endParaRPr lang="en-GB" sz="1200" dirty="0"/>
        </a:p>
      </dgm:t>
    </dgm:pt>
    <dgm:pt modelId="{F2C44A71-55CF-45A1-B4CE-1C9B58DC5BFA}" type="parTrans" cxnId="{F67F5DC7-FBD2-46DB-A4B7-DDDB8CAE0045}">
      <dgm:prSet/>
      <dgm:spPr/>
      <dgm:t>
        <a:bodyPr/>
        <a:lstStyle/>
        <a:p>
          <a:endParaRPr lang="en-GB"/>
        </a:p>
      </dgm:t>
    </dgm:pt>
    <dgm:pt modelId="{6B2F68F3-C29E-4272-BC91-BA6BF955960D}" type="sibTrans" cxnId="{F67F5DC7-FBD2-46DB-A4B7-DDDB8CAE0045}">
      <dgm:prSet/>
      <dgm:spPr/>
      <dgm:t>
        <a:bodyPr/>
        <a:lstStyle/>
        <a:p>
          <a:endParaRPr lang="en-GB"/>
        </a:p>
      </dgm:t>
    </dgm:pt>
    <dgm:pt modelId="{53098D79-25AF-4235-963F-863BD9AA1262}">
      <dgm:prSet phldrT="[Text]" custT="1"/>
      <dgm:spPr/>
      <dgm:t>
        <a:bodyPr/>
        <a:lstStyle/>
        <a:p>
          <a:r>
            <a:rPr lang="en-GB" sz="1200" dirty="0" smtClean="0"/>
            <a:t>Reduced distribution reach post MMR and RDR; Plus shortage of Protection Experts</a:t>
          </a:r>
          <a:endParaRPr lang="en-GB" sz="1200" dirty="0"/>
        </a:p>
      </dgm:t>
    </dgm:pt>
    <dgm:pt modelId="{2E35CF36-4B88-4E0E-8A24-D254919FA1E2}" type="parTrans" cxnId="{4C079782-75F6-4063-8B4A-7A476CE796BB}">
      <dgm:prSet/>
      <dgm:spPr/>
      <dgm:t>
        <a:bodyPr/>
        <a:lstStyle/>
        <a:p>
          <a:endParaRPr lang="en-GB"/>
        </a:p>
      </dgm:t>
    </dgm:pt>
    <dgm:pt modelId="{0EF8D6ED-B6A0-4FAA-904A-CE9679336FD7}" type="sibTrans" cxnId="{4C079782-75F6-4063-8B4A-7A476CE796BB}">
      <dgm:prSet/>
      <dgm:spPr/>
      <dgm:t>
        <a:bodyPr/>
        <a:lstStyle/>
        <a:p>
          <a:endParaRPr lang="en-GB"/>
        </a:p>
      </dgm:t>
    </dgm:pt>
    <dgm:pt modelId="{F28213A4-FDEF-46B8-BC79-B7AF5832D2B3}">
      <dgm:prSet custT="1"/>
      <dgm:spPr/>
      <dgm:t>
        <a:bodyPr/>
        <a:lstStyle/>
        <a:p>
          <a:r>
            <a:rPr lang="en-US" sz="1200" dirty="0" smtClean="0"/>
            <a:t>A number of new entrants and initiatives</a:t>
          </a:r>
          <a:endParaRPr lang="en-GB" sz="1200" dirty="0"/>
        </a:p>
      </dgm:t>
    </dgm:pt>
    <dgm:pt modelId="{4B6AA627-E8F4-4D45-96A4-772E8509EE58}" type="parTrans" cxnId="{8F0BC7AB-BDF4-494F-8A47-FEFD87EEFDCE}">
      <dgm:prSet/>
      <dgm:spPr/>
      <dgm:t>
        <a:bodyPr/>
        <a:lstStyle/>
        <a:p>
          <a:endParaRPr lang="en-GB"/>
        </a:p>
      </dgm:t>
    </dgm:pt>
    <dgm:pt modelId="{85AF2679-5B44-4FD5-A60B-EEE586B9822C}" type="sibTrans" cxnId="{8F0BC7AB-BDF4-494F-8A47-FEFD87EEFDCE}">
      <dgm:prSet/>
      <dgm:spPr/>
      <dgm:t>
        <a:bodyPr/>
        <a:lstStyle/>
        <a:p>
          <a:endParaRPr lang="en-GB"/>
        </a:p>
      </dgm:t>
    </dgm:pt>
    <dgm:pt modelId="{B68216A2-3872-4E9C-B4E7-E223AEAE7545}">
      <dgm:prSet custT="1"/>
      <dgm:spPr/>
      <dgm:t>
        <a:bodyPr/>
        <a:lstStyle/>
        <a:p>
          <a:r>
            <a:rPr lang="en-US" sz="1200" dirty="0" smtClean="0"/>
            <a:t>Protection marketplace has again failed to grow at the rate it should for a number of key reasons. </a:t>
          </a:r>
        </a:p>
      </dgm:t>
    </dgm:pt>
    <dgm:pt modelId="{1D21244B-2F31-4883-BAE3-8D85E5C3F46F}" type="parTrans" cxnId="{0CCF2F80-BCE7-4A52-B53A-64DB13C72EAD}">
      <dgm:prSet/>
      <dgm:spPr/>
      <dgm:t>
        <a:bodyPr/>
        <a:lstStyle/>
        <a:p>
          <a:endParaRPr lang="en-GB"/>
        </a:p>
      </dgm:t>
    </dgm:pt>
    <dgm:pt modelId="{FF5C9C0D-D062-4E07-B5B7-7386DC58BC98}" type="sibTrans" cxnId="{0CCF2F80-BCE7-4A52-B53A-64DB13C72EAD}">
      <dgm:prSet/>
      <dgm:spPr/>
      <dgm:t>
        <a:bodyPr/>
        <a:lstStyle/>
        <a:p>
          <a:endParaRPr lang="en-GB"/>
        </a:p>
      </dgm:t>
    </dgm:pt>
    <dgm:pt modelId="{B204D803-EE8A-47C3-B4F9-8E689609596B}">
      <dgm:prSet custT="1"/>
      <dgm:spPr/>
      <dgm:t>
        <a:bodyPr/>
        <a:lstStyle/>
        <a:p>
          <a:r>
            <a:rPr lang="en-US" sz="1200" dirty="0" smtClean="0"/>
            <a:t>Rate focused online sales models </a:t>
          </a:r>
          <a:endParaRPr lang="en-GB" sz="1200" dirty="0"/>
        </a:p>
      </dgm:t>
    </dgm:pt>
    <dgm:pt modelId="{0BE7C10F-66B0-493B-918E-B5F63EC64148}" type="parTrans" cxnId="{5192B9C7-BCE1-4C67-BF2C-2EB2658C3C34}">
      <dgm:prSet/>
      <dgm:spPr/>
      <dgm:t>
        <a:bodyPr/>
        <a:lstStyle/>
        <a:p>
          <a:endParaRPr lang="en-GB"/>
        </a:p>
      </dgm:t>
    </dgm:pt>
    <dgm:pt modelId="{0E20F56A-CF83-42A5-AE52-437240596E0F}" type="sibTrans" cxnId="{5192B9C7-BCE1-4C67-BF2C-2EB2658C3C34}">
      <dgm:prSet/>
      <dgm:spPr/>
      <dgm:t>
        <a:bodyPr/>
        <a:lstStyle/>
        <a:p>
          <a:endParaRPr lang="en-GB"/>
        </a:p>
      </dgm:t>
    </dgm:pt>
    <dgm:pt modelId="{3901F6EE-4C10-4F72-BC90-FF96D2A2ABA3}">
      <dgm:prSet/>
      <dgm:spPr/>
      <dgm:t>
        <a:bodyPr/>
        <a:lstStyle/>
        <a:p>
          <a:r>
            <a:rPr lang="en-GB" dirty="0" smtClean="0"/>
            <a:t>Efforts to heighten to the profile of the industry, which should in time see long term growth</a:t>
          </a:r>
          <a:endParaRPr lang="en-GB" dirty="0"/>
        </a:p>
      </dgm:t>
    </dgm:pt>
    <dgm:pt modelId="{360C7C71-98EE-4174-AF59-29732AD49BD4}" type="parTrans" cxnId="{9F388BEE-B732-4EE2-9835-86CB0D451B22}">
      <dgm:prSet/>
      <dgm:spPr/>
      <dgm:t>
        <a:bodyPr/>
        <a:lstStyle/>
        <a:p>
          <a:endParaRPr lang="en-GB"/>
        </a:p>
      </dgm:t>
    </dgm:pt>
    <dgm:pt modelId="{93EC54F2-1433-4E30-B5B7-D4C113B6748D}" type="sibTrans" cxnId="{9F388BEE-B732-4EE2-9835-86CB0D451B22}">
      <dgm:prSet/>
      <dgm:spPr/>
      <dgm:t>
        <a:bodyPr/>
        <a:lstStyle/>
        <a:p>
          <a:endParaRPr lang="en-GB"/>
        </a:p>
      </dgm:t>
    </dgm:pt>
    <dgm:pt modelId="{CDA0F772-C7FB-4D9C-87F5-FCA55018EDF7}" type="pres">
      <dgm:prSet presAssocID="{D110A4F5-6AA0-471B-BA75-9F32E6BC086E}" presName="outerComposite" presStyleCnt="0">
        <dgm:presLayoutVars>
          <dgm:chMax val="2"/>
          <dgm:animLvl val="lvl"/>
          <dgm:resizeHandles val="exact"/>
        </dgm:presLayoutVars>
      </dgm:prSet>
      <dgm:spPr/>
      <dgm:t>
        <a:bodyPr/>
        <a:lstStyle/>
        <a:p>
          <a:endParaRPr lang="en-GB"/>
        </a:p>
      </dgm:t>
    </dgm:pt>
    <dgm:pt modelId="{D9D5A0F1-F1AA-49BA-A0B8-C70B4C1099D3}" type="pres">
      <dgm:prSet presAssocID="{D110A4F5-6AA0-471B-BA75-9F32E6BC086E}" presName="dummyMaxCanvas" presStyleCnt="0"/>
      <dgm:spPr/>
    </dgm:pt>
    <dgm:pt modelId="{D102F855-CD0A-4AA3-948C-1472163C303B}" type="pres">
      <dgm:prSet presAssocID="{D110A4F5-6AA0-471B-BA75-9F32E6BC086E}" presName="parentComposite" presStyleCnt="0"/>
      <dgm:spPr/>
    </dgm:pt>
    <dgm:pt modelId="{F0A61B9E-DAE5-4B5E-ADDA-612A94A2F0FA}" type="pres">
      <dgm:prSet presAssocID="{D110A4F5-6AA0-471B-BA75-9F32E6BC086E}" presName="parent1" presStyleLbl="alignAccFollowNode1" presStyleIdx="0" presStyleCnt="4" custScaleX="128195" custScaleY="55844" custLinFactNeighborX="-6174">
        <dgm:presLayoutVars>
          <dgm:chMax val="4"/>
        </dgm:presLayoutVars>
      </dgm:prSet>
      <dgm:spPr/>
      <dgm:t>
        <a:bodyPr/>
        <a:lstStyle/>
        <a:p>
          <a:endParaRPr lang="en-GB"/>
        </a:p>
      </dgm:t>
    </dgm:pt>
    <dgm:pt modelId="{34876309-C463-480D-88B1-82A9C662C7B7}" type="pres">
      <dgm:prSet presAssocID="{D110A4F5-6AA0-471B-BA75-9F32E6BC086E}" presName="parent2" presStyleLbl="alignAccFollowNode1" presStyleIdx="1" presStyleCnt="4" custScaleX="128195" custScaleY="55838" custLinFactNeighborX="8377">
        <dgm:presLayoutVars>
          <dgm:chMax val="4"/>
        </dgm:presLayoutVars>
      </dgm:prSet>
      <dgm:spPr/>
      <dgm:t>
        <a:bodyPr/>
        <a:lstStyle/>
        <a:p>
          <a:endParaRPr lang="en-GB"/>
        </a:p>
      </dgm:t>
    </dgm:pt>
    <dgm:pt modelId="{1379EA65-6C72-42F4-82A9-96C067C3F10A}" type="pres">
      <dgm:prSet presAssocID="{D110A4F5-6AA0-471B-BA75-9F32E6BC086E}" presName="childrenComposite" presStyleCnt="0"/>
      <dgm:spPr/>
    </dgm:pt>
    <dgm:pt modelId="{266CBC74-98D6-4608-A3F1-52AF88FE55FD}" type="pres">
      <dgm:prSet presAssocID="{D110A4F5-6AA0-471B-BA75-9F32E6BC086E}" presName="dummyMaxCanvas_ChildArea" presStyleCnt="0"/>
      <dgm:spPr/>
    </dgm:pt>
    <dgm:pt modelId="{4304CDB5-2208-4988-9D2C-C2FA25F80692}" type="pres">
      <dgm:prSet presAssocID="{D110A4F5-6AA0-471B-BA75-9F32E6BC086E}" presName="fulcrum" presStyleLbl="alignAccFollowNode1" presStyleIdx="2" presStyleCnt="4"/>
      <dgm:spPr/>
    </dgm:pt>
    <dgm:pt modelId="{2D588EC9-766F-4416-B78F-25830D8064AA}" type="pres">
      <dgm:prSet presAssocID="{D110A4F5-6AA0-471B-BA75-9F32E6BC086E}" presName="balance_44" presStyleLbl="alignAccFollowNode1" presStyleIdx="3" presStyleCnt="4" custScaleX="108223">
        <dgm:presLayoutVars>
          <dgm:bulletEnabled val="1"/>
        </dgm:presLayoutVars>
      </dgm:prSet>
      <dgm:spPr/>
    </dgm:pt>
    <dgm:pt modelId="{2335DC6F-373F-46F7-8A7B-4E619EE01B2C}" type="pres">
      <dgm:prSet presAssocID="{D110A4F5-6AA0-471B-BA75-9F32E6BC086E}" presName="right_44_1" presStyleLbl="node1" presStyleIdx="0" presStyleCnt="8" custScaleX="140555" custScaleY="110672" custLinFactNeighborY="-5968">
        <dgm:presLayoutVars>
          <dgm:bulletEnabled val="1"/>
        </dgm:presLayoutVars>
      </dgm:prSet>
      <dgm:spPr/>
      <dgm:t>
        <a:bodyPr/>
        <a:lstStyle/>
        <a:p>
          <a:endParaRPr lang="en-GB"/>
        </a:p>
      </dgm:t>
    </dgm:pt>
    <dgm:pt modelId="{BE740541-B174-4A09-93AA-8A72E8188739}" type="pres">
      <dgm:prSet presAssocID="{D110A4F5-6AA0-471B-BA75-9F32E6BC086E}" presName="right_44_2" presStyleLbl="node1" presStyleIdx="1" presStyleCnt="8" custScaleX="140555" custScaleY="110672" custLinFactNeighborY="-14132">
        <dgm:presLayoutVars>
          <dgm:bulletEnabled val="1"/>
        </dgm:presLayoutVars>
      </dgm:prSet>
      <dgm:spPr/>
      <dgm:t>
        <a:bodyPr/>
        <a:lstStyle/>
        <a:p>
          <a:endParaRPr lang="en-GB"/>
        </a:p>
      </dgm:t>
    </dgm:pt>
    <dgm:pt modelId="{6795C76D-268B-4895-8A35-D4EA1C2D8047}" type="pres">
      <dgm:prSet presAssocID="{D110A4F5-6AA0-471B-BA75-9F32E6BC086E}" presName="right_44_3" presStyleLbl="node1" presStyleIdx="2" presStyleCnt="8" custScaleX="140555" custScaleY="110672" custLinFactNeighborY="-22295">
        <dgm:presLayoutVars>
          <dgm:bulletEnabled val="1"/>
        </dgm:presLayoutVars>
      </dgm:prSet>
      <dgm:spPr/>
      <dgm:t>
        <a:bodyPr/>
        <a:lstStyle/>
        <a:p>
          <a:endParaRPr lang="en-GB"/>
        </a:p>
      </dgm:t>
    </dgm:pt>
    <dgm:pt modelId="{DAA49FB2-0FE7-4490-93FE-FE82C857CD05}" type="pres">
      <dgm:prSet presAssocID="{D110A4F5-6AA0-471B-BA75-9F32E6BC086E}" presName="right_44_4" presStyleLbl="node1" presStyleIdx="3" presStyleCnt="8" custScaleX="140555" custScaleY="110672" custLinFactNeighborY="-39130">
        <dgm:presLayoutVars>
          <dgm:bulletEnabled val="1"/>
        </dgm:presLayoutVars>
      </dgm:prSet>
      <dgm:spPr/>
      <dgm:t>
        <a:bodyPr/>
        <a:lstStyle/>
        <a:p>
          <a:endParaRPr lang="en-GB"/>
        </a:p>
      </dgm:t>
    </dgm:pt>
    <dgm:pt modelId="{077E8168-C4E3-4C79-A887-2F7BEF56EFFC}" type="pres">
      <dgm:prSet presAssocID="{D110A4F5-6AA0-471B-BA75-9F32E6BC086E}" presName="left_44_1" presStyleLbl="node1" presStyleIdx="4" presStyleCnt="8" custScaleX="140555" custScaleY="110672" custLinFactNeighborY="-5968">
        <dgm:presLayoutVars>
          <dgm:bulletEnabled val="1"/>
        </dgm:presLayoutVars>
      </dgm:prSet>
      <dgm:spPr/>
      <dgm:t>
        <a:bodyPr/>
        <a:lstStyle/>
        <a:p>
          <a:endParaRPr lang="en-GB"/>
        </a:p>
      </dgm:t>
    </dgm:pt>
    <dgm:pt modelId="{A5037BE2-9512-4783-B8BF-E4FE73A06353}" type="pres">
      <dgm:prSet presAssocID="{D110A4F5-6AA0-471B-BA75-9F32E6BC086E}" presName="left_44_2" presStyleLbl="node1" presStyleIdx="5" presStyleCnt="8" custScaleX="140555" custScaleY="110672" custLinFactNeighborY="-14132">
        <dgm:presLayoutVars>
          <dgm:bulletEnabled val="1"/>
        </dgm:presLayoutVars>
      </dgm:prSet>
      <dgm:spPr/>
      <dgm:t>
        <a:bodyPr/>
        <a:lstStyle/>
        <a:p>
          <a:endParaRPr lang="en-GB"/>
        </a:p>
      </dgm:t>
    </dgm:pt>
    <dgm:pt modelId="{988B0CA8-8E72-433A-A6B5-D85D8285E9D0}" type="pres">
      <dgm:prSet presAssocID="{D110A4F5-6AA0-471B-BA75-9F32E6BC086E}" presName="left_44_3" presStyleLbl="node1" presStyleIdx="6" presStyleCnt="8" custScaleX="140555" custScaleY="110672" custLinFactNeighborY="-22295">
        <dgm:presLayoutVars>
          <dgm:bulletEnabled val="1"/>
        </dgm:presLayoutVars>
      </dgm:prSet>
      <dgm:spPr/>
      <dgm:t>
        <a:bodyPr/>
        <a:lstStyle/>
        <a:p>
          <a:endParaRPr lang="en-GB"/>
        </a:p>
      </dgm:t>
    </dgm:pt>
    <dgm:pt modelId="{C6DC34B5-8ADE-4190-9F8F-298D04D87064}" type="pres">
      <dgm:prSet presAssocID="{D110A4F5-6AA0-471B-BA75-9F32E6BC086E}" presName="left_44_4" presStyleLbl="node1" presStyleIdx="7" presStyleCnt="8" custScaleX="140555" custScaleY="110672" custLinFactNeighborY="-39130">
        <dgm:presLayoutVars>
          <dgm:bulletEnabled val="1"/>
        </dgm:presLayoutVars>
      </dgm:prSet>
      <dgm:spPr/>
      <dgm:t>
        <a:bodyPr/>
        <a:lstStyle/>
        <a:p>
          <a:endParaRPr lang="en-GB"/>
        </a:p>
      </dgm:t>
    </dgm:pt>
  </dgm:ptLst>
  <dgm:cxnLst>
    <dgm:cxn modelId="{16255878-9295-48AC-8F96-757B5B89D6D3}" type="presOf" srcId="{3901F6EE-4C10-4F72-BC90-FF96D2A2ABA3}" destId="{988B0CA8-8E72-433A-A6B5-D85D8285E9D0}" srcOrd="0" destOrd="0" presId="urn:microsoft.com/office/officeart/2005/8/layout/balance1"/>
    <dgm:cxn modelId="{0706C8DB-5620-4669-BFDF-A0D63F5ECA39}" type="presOf" srcId="{CADFA0AC-4B0D-49B2-99E3-652297AA9780}" destId="{F0A61B9E-DAE5-4B5E-ADDA-612A94A2F0FA}" srcOrd="0" destOrd="0" presId="urn:microsoft.com/office/officeart/2005/8/layout/balance1"/>
    <dgm:cxn modelId="{8F0BC7AB-BDF4-494F-8A47-FEFD87EEFDCE}" srcId="{CADFA0AC-4B0D-49B2-99E3-652297AA9780}" destId="{F28213A4-FDEF-46B8-BC79-B7AF5832D2B3}" srcOrd="3" destOrd="0" parTransId="{4B6AA627-E8F4-4D45-96A4-772E8509EE58}" sibTransId="{85AF2679-5B44-4FD5-A60B-EEE586B9822C}"/>
    <dgm:cxn modelId="{B6C3BFCC-91BB-4C47-B1BA-7CC3E30962E2}" srcId="{CADFA0AC-4B0D-49B2-99E3-652297AA9780}" destId="{90A7583B-048C-414D-BC8F-ACC3256D675C}" srcOrd="0" destOrd="0" parTransId="{CE4E6FBE-1418-45E0-9BAA-CD0633954D77}" sibTransId="{F7E6EBFE-E11C-434F-91B3-283803C0E5B7}"/>
    <dgm:cxn modelId="{B96622F7-7353-477D-899C-1F282EC6BDE9}" type="presOf" srcId="{B68216A2-3872-4E9C-B4E7-E223AEAE7545}" destId="{DAA49FB2-0FE7-4490-93FE-FE82C857CD05}" srcOrd="0" destOrd="0" presId="urn:microsoft.com/office/officeart/2005/8/layout/balance1"/>
    <dgm:cxn modelId="{BF52C209-2FA8-4262-8219-88ED33F99269}" type="presOf" srcId="{D110A4F5-6AA0-471B-BA75-9F32E6BC086E}" destId="{CDA0F772-C7FB-4D9C-87F5-FCA55018EDF7}" srcOrd="0" destOrd="0" presId="urn:microsoft.com/office/officeart/2005/8/layout/balance1"/>
    <dgm:cxn modelId="{475714E6-ECFD-4257-A181-9A74337D6CE4}" type="presOf" srcId="{90A7583B-048C-414D-BC8F-ACC3256D675C}" destId="{077E8168-C4E3-4C79-A887-2F7BEF56EFFC}" srcOrd="0" destOrd="0" presId="urn:microsoft.com/office/officeart/2005/8/layout/balance1"/>
    <dgm:cxn modelId="{F67F5DC7-FBD2-46DB-A4B7-DDDB8CAE0045}" srcId="{F232998E-8CCE-4817-9208-7FFAE232EE50}" destId="{30F919D1-1159-49A2-83F1-EB7EAD3399E4}" srcOrd="0" destOrd="0" parTransId="{F2C44A71-55CF-45A1-B4CE-1C9B58DC5BFA}" sibTransId="{6B2F68F3-C29E-4272-BC91-BA6BF955960D}"/>
    <dgm:cxn modelId="{45924DE3-AA8A-4364-8209-C66F4404BAEB}" type="presOf" srcId="{30F919D1-1159-49A2-83F1-EB7EAD3399E4}" destId="{2335DC6F-373F-46F7-8A7B-4E619EE01B2C}" srcOrd="0" destOrd="0" presId="urn:microsoft.com/office/officeart/2005/8/layout/balance1"/>
    <dgm:cxn modelId="{C0F03E4C-9367-4A35-B0C1-CF73490CCA51}" srcId="{D110A4F5-6AA0-471B-BA75-9F32E6BC086E}" destId="{F232998E-8CCE-4817-9208-7FFAE232EE50}" srcOrd="1" destOrd="0" parTransId="{17CCBA59-9552-446B-8569-A2B97598C092}" sibTransId="{4E184B3E-224F-466D-96F2-87519A77333B}"/>
    <dgm:cxn modelId="{4C079782-75F6-4063-8B4A-7A476CE796BB}" srcId="{F232998E-8CCE-4817-9208-7FFAE232EE50}" destId="{53098D79-25AF-4235-963F-863BD9AA1262}" srcOrd="2" destOrd="0" parTransId="{2E35CF36-4B88-4E0E-8A24-D254919FA1E2}" sibTransId="{0EF8D6ED-B6A0-4FAA-904A-CE9679336FD7}"/>
    <dgm:cxn modelId="{5192B9C7-BCE1-4C67-BF2C-2EB2658C3C34}" srcId="{F232998E-8CCE-4817-9208-7FFAE232EE50}" destId="{B204D803-EE8A-47C3-B4F9-8E689609596B}" srcOrd="1" destOrd="0" parTransId="{0BE7C10F-66B0-493B-918E-B5F63EC64148}" sibTransId="{0E20F56A-CF83-42A5-AE52-437240596E0F}"/>
    <dgm:cxn modelId="{BECE41D0-6B63-4F35-83C0-1C7F7212780F}" type="presOf" srcId="{F232998E-8CCE-4817-9208-7FFAE232EE50}" destId="{34876309-C463-480D-88B1-82A9C662C7B7}" srcOrd="0" destOrd="0" presId="urn:microsoft.com/office/officeart/2005/8/layout/balance1"/>
    <dgm:cxn modelId="{BA245A06-F49A-4EC8-B438-20DFF71A6DE4}" type="presOf" srcId="{F28213A4-FDEF-46B8-BC79-B7AF5832D2B3}" destId="{C6DC34B5-8ADE-4190-9F8F-298D04D87064}" srcOrd="0" destOrd="0" presId="urn:microsoft.com/office/officeart/2005/8/layout/balance1"/>
    <dgm:cxn modelId="{9F388BEE-B732-4EE2-9835-86CB0D451B22}" srcId="{CADFA0AC-4B0D-49B2-99E3-652297AA9780}" destId="{3901F6EE-4C10-4F72-BC90-FF96D2A2ABA3}" srcOrd="2" destOrd="0" parTransId="{360C7C71-98EE-4174-AF59-29732AD49BD4}" sibTransId="{93EC54F2-1433-4E30-B5B7-D4C113B6748D}"/>
    <dgm:cxn modelId="{80C78560-B560-4FCF-B777-4243A95E34FC}" type="presOf" srcId="{53098D79-25AF-4235-963F-863BD9AA1262}" destId="{6795C76D-268B-4895-8A35-D4EA1C2D8047}" srcOrd="0" destOrd="0" presId="urn:microsoft.com/office/officeart/2005/8/layout/balance1"/>
    <dgm:cxn modelId="{D9F21C53-3B7E-49B0-BE80-ED8470011C1D}" type="presOf" srcId="{D6566B28-CFA4-49DE-BDF1-1CC6826BB461}" destId="{A5037BE2-9512-4783-B8BF-E4FE73A06353}" srcOrd="0" destOrd="0" presId="urn:microsoft.com/office/officeart/2005/8/layout/balance1"/>
    <dgm:cxn modelId="{0CCF2F80-BCE7-4A52-B53A-64DB13C72EAD}" srcId="{F232998E-8CCE-4817-9208-7FFAE232EE50}" destId="{B68216A2-3872-4E9C-B4E7-E223AEAE7545}" srcOrd="3" destOrd="0" parTransId="{1D21244B-2F31-4883-BAE3-8D85E5C3F46F}" sibTransId="{FF5C9C0D-D062-4E07-B5B7-7386DC58BC98}"/>
    <dgm:cxn modelId="{5343AC2D-DABF-48D0-8B9D-EF19647D1A5D}" srcId="{D110A4F5-6AA0-471B-BA75-9F32E6BC086E}" destId="{CADFA0AC-4B0D-49B2-99E3-652297AA9780}" srcOrd="0" destOrd="0" parTransId="{5BFA0081-397C-4085-A9CC-EAEF4BD3670F}" sibTransId="{59B987BE-77B0-4F24-99DA-519156B953DC}"/>
    <dgm:cxn modelId="{8651C970-D4B1-4D13-BB3D-BF8FA0A02593}" srcId="{CADFA0AC-4B0D-49B2-99E3-652297AA9780}" destId="{D6566B28-CFA4-49DE-BDF1-1CC6826BB461}" srcOrd="1" destOrd="0" parTransId="{F8AA4F5E-FC06-4F51-A195-78F5EE97CBA9}" sibTransId="{2EBD4883-58BE-4E40-8C0B-35F87A3854B7}"/>
    <dgm:cxn modelId="{464F9596-E12A-49EF-A054-F719C54E912B}" type="presOf" srcId="{B204D803-EE8A-47C3-B4F9-8E689609596B}" destId="{BE740541-B174-4A09-93AA-8A72E8188739}" srcOrd="0" destOrd="0" presId="urn:microsoft.com/office/officeart/2005/8/layout/balance1"/>
    <dgm:cxn modelId="{370647A4-6E6B-4D98-9B3A-346135168FD3}" type="presParOf" srcId="{CDA0F772-C7FB-4D9C-87F5-FCA55018EDF7}" destId="{D9D5A0F1-F1AA-49BA-A0B8-C70B4C1099D3}" srcOrd="0" destOrd="0" presId="urn:microsoft.com/office/officeart/2005/8/layout/balance1"/>
    <dgm:cxn modelId="{C1E49BC7-7C9F-45DB-90E2-14A491A371CF}" type="presParOf" srcId="{CDA0F772-C7FB-4D9C-87F5-FCA55018EDF7}" destId="{D102F855-CD0A-4AA3-948C-1472163C303B}" srcOrd="1" destOrd="0" presId="urn:microsoft.com/office/officeart/2005/8/layout/balance1"/>
    <dgm:cxn modelId="{90752B41-66F7-4F84-8463-BB963DA593F1}" type="presParOf" srcId="{D102F855-CD0A-4AA3-948C-1472163C303B}" destId="{F0A61B9E-DAE5-4B5E-ADDA-612A94A2F0FA}" srcOrd="0" destOrd="0" presId="urn:microsoft.com/office/officeart/2005/8/layout/balance1"/>
    <dgm:cxn modelId="{759699ED-40D5-44E4-A94C-025002ED6C7E}" type="presParOf" srcId="{D102F855-CD0A-4AA3-948C-1472163C303B}" destId="{34876309-C463-480D-88B1-82A9C662C7B7}" srcOrd="1" destOrd="0" presId="urn:microsoft.com/office/officeart/2005/8/layout/balance1"/>
    <dgm:cxn modelId="{5A4E1276-A0E1-4460-BAF9-2EB405AAADE7}" type="presParOf" srcId="{CDA0F772-C7FB-4D9C-87F5-FCA55018EDF7}" destId="{1379EA65-6C72-42F4-82A9-96C067C3F10A}" srcOrd="2" destOrd="0" presId="urn:microsoft.com/office/officeart/2005/8/layout/balance1"/>
    <dgm:cxn modelId="{98B94B45-4A7B-4E4B-825A-B76A247E559F}" type="presParOf" srcId="{1379EA65-6C72-42F4-82A9-96C067C3F10A}" destId="{266CBC74-98D6-4608-A3F1-52AF88FE55FD}" srcOrd="0" destOrd="0" presId="urn:microsoft.com/office/officeart/2005/8/layout/balance1"/>
    <dgm:cxn modelId="{9FA46809-A860-411B-9942-6A89A78DF93E}" type="presParOf" srcId="{1379EA65-6C72-42F4-82A9-96C067C3F10A}" destId="{4304CDB5-2208-4988-9D2C-C2FA25F80692}" srcOrd="1" destOrd="0" presId="urn:microsoft.com/office/officeart/2005/8/layout/balance1"/>
    <dgm:cxn modelId="{52ECA7EB-0B55-4BEB-BBB5-CBE239BE907C}" type="presParOf" srcId="{1379EA65-6C72-42F4-82A9-96C067C3F10A}" destId="{2D588EC9-766F-4416-B78F-25830D8064AA}" srcOrd="2" destOrd="0" presId="urn:microsoft.com/office/officeart/2005/8/layout/balance1"/>
    <dgm:cxn modelId="{1EF6DBDE-3F31-442E-9198-DBC9AFB82B42}" type="presParOf" srcId="{1379EA65-6C72-42F4-82A9-96C067C3F10A}" destId="{2335DC6F-373F-46F7-8A7B-4E619EE01B2C}" srcOrd="3" destOrd="0" presId="urn:microsoft.com/office/officeart/2005/8/layout/balance1"/>
    <dgm:cxn modelId="{4AD49282-D7F3-4CCB-85E7-F59A9FCE096D}" type="presParOf" srcId="{1379EA65-6C72-42F4-82A9-96C067C3F10A}" destId="{BE740541-B174-4A09-93AA-8A72E8188739}" srcOrd="4" destOrd="0" presId="urn:microsoft.com/office/officeart/2005/8/layout/balance1"/>
    <dgm:cxn modelId="{A68F3EFE-18D0-4493-8889-F692EF15DA6C}" type="presParOf" srcId="{1379EA65-6C72-42F4-82A9-96C067C3F10A}" destId="{6795C76D-268B-4895-8A35-D4EA1C2D8047}" srcOrd="5" destOrd="0" presId="urn:microsoft.com/office/officeart/2005/8/layout/balance1"/>
    <dgm:cxn modelId="{264D9FD8-CC99-4802-B710-92A964EFD410}" type="presParOf" srcId="{1379EA65-6C72-42F4-82A9-96C067C3F10A}" destId="{DAA49FB2-0FE7-4490-93FE-FE82C857CD05}" srcOrd="6" destOrd="0" presId="urn:microsoft.com/office/officeart/2005/8/layout/balance1"/>
    <dgm:cxn modelId="{5CE7F62D-1A2E-4E5D-AFD9-2FE6C64C05E4}" type="presParOf" srcId="{1379EA65-6C72-42F4-82A9-96C067C3F10A}" destId="{077E8168-C4E3-4C79-A887-2F7BEF56EFFC}" srcOrd="7" destOrd="0" presId="urn:microsoft.com/office/officeart/2005/8/layout/balance1"/>
    <dgm:cxn modelId="{FD69ADFC-B778-4B4E-BB37-DC936D32EB22}" type="presParOf" srcId="{1379EA65-6C72-42F4-82A9-96C067C3F10A}" destId="{A5037BE2-9512-4783-B8BF-E4FE73A06353}" srcOrd="8" destOrd="0" presId="urn:microsoft.com/office/officeart/2005/8/layout/balance1"/>
    <dgm:cxn modelId="{9C44C85F-E7DF-49ED-B105-9893F44D9991}" type="presParOf" srcId="{1379EA65-6C72-42F4-82A9-96C067C3F10A}" destId="{988B0CA8-8E72-433A-A6B5-D85D8285E9D0}" srcOrd="9" destOrd="0" presId="urn:microsoft.com/office/officeart/2005/8/layout/balance1"/>
    <dgm:cxn modelId="{6C2A34E4-4ECE-4A49-989D-88D6256B5B24}" type="presParOf" srcId="{1379EA65-6C72-42F4-82A9-96C067C3F10A}" destId="{C6DC34B5-8ADE-4190-9F8F-298D04D87064}"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61B9E-DAE5-4B5E-ADDA-612A94A2F0FA}">
      <dsp:nvSpPr>
        <dsp:cNvPr id="0" name=""/>
        <dsp:cNvSpPr/>
      </dsp:nvSpPr>
      <dsp:spPr>
        <a:xfrm>
          <a:off x="1299228" y="232109"/>
          <a:ext cx="2425924" cy="58709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Mostly positive </a:t>
          </a:r>
          <a:endParaRPr lang="en-GB" sz="1600" b="1" kern="1200" dirty="0"/>
        </a:p>
      </dsp:txBody>
      <dsp:txXfrm>
        <a:off x="1316423" y="249304"/>
        <a:ext cx="2391534" cy="552707"/>
      </dsp:txXfrm>
    </dsp:sp>
    <dsp:sp modelId="{34876309-C463-480D-88B1-82A9C662C7B7}">
      <dsp:nvSpPr>
        <dsp:cNvPr id="0" name=""/>
        <dsp:cNvSpPr/>
      </dsp:nvSpPr>
      <dsp:spPr>
        <a:xfrm>
          <a:off x="4308011" y="232141"/>
          <a:ext cx="2425924" cy="5870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1200" dirty="0" smtClean="0"/>
            <a:t>…but not everybody!</a:t>
          </a:r>
          <a:endParaRPr lang="en-GB" sz="1600" b="1" kern="1200" dirty="0"/>
        </a:p>
      </dsp:txBody>
      <dsp:txXfrm>
        <a:off x="4325205" y="249335"/>
        <a:ext cx="2391536" cy="552646"/>
      </dsp:txXfrm>
    </dsp:sp>
    <dsp:sp modelId="{4304CDB5-2208-4988-9D2C-C2FA25F80692}">
      <dsp:nvSpPr>
        <dsp:cNvPr id="0" name=""/>
        <dsp:cNvSpPr/>
      </dsp:nvSpPr>
      <dsp:spPr>
        <a:xfrm>
          <a:off x="3601493" y="4468096"/>
          <a:ext cx="788487" cy="788487"/>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88EC9-766F-4416-B78F-25830D8064AA}">
      <dsp:nvSpPr>
        <dsp:cNvPr id="0" name=""/>
        <dsp:cNvSpPr/>
      </dsp:nvSpPr>
      <dsp:spPr>
        <a:xfrm>
          <a:off x="1435762" y="4137982"/>
          <a:ext cx="5119949" cy="319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5DC6F-373F-46F7-8A7B-4E619EE01B2C}">
      <dsp:nvSpPr>
        <dsp:cNvPr id="0" name=""/>
        <dsp:cNvSpPr/>
      </dsp:nvSpPr>
      <dsp:spPr>
        <a:xfrm>
          <a:off x="4032538" y="3379318"/>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Lack of truly innovative value add to stimulate potential customers</a:t>
          </a:r>
          <a:endParaRPr lang="en-GB" sz="1200" kern="1200" dirty="0"/>
        </a:p>
      </dsp:txBody>
      <dsp:txXfrm>
        <a:off x="4067526" y="3414306"/>
        <a:ext cx="2589844" cy="646748"/>
      </dsp:txXfrm>
    </dsp:sp>
    <dsp:sp modelId="{BE740541-B174-4A09-93AA-8A72E8188739}">
      <dsp:nvSpPr>
        <dsp:cNvPr id="0" name=""/>
        <dsp:cNvSpPr/>
      </dsp:nvSpPr>
      <dsp:spPr>
        <a:xfrm>
          <a:off x="4032538" y="2628373"/>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Rate focused online sales models </a:t>
          </a:r>
          <a:endParaRPr lang="en-GB" sz="1200" kern="1200" dirty="0"/>
        </a:p>
      </dsp:txBody>
      <dsp:txXfrm>
        <a:off x="4067526" y="2663361"/>
        <a:ext cx="2589844" cy="646748"/>
      </dsp:txXfrm>
    </dsp:sp>
    <dsp:sp modelId="{6795C76D-268B-4895-8A35-D4EA1C2D8047}">
      <dsp:nvSpPr>
        <dsp:cNvPr id="0" name=""/>
        <dsp:cNvSpPr/>
      </dsp:nvSpPr>
      <dsp:spPr>
        <a:xfrm>
          <a:off x="4032538" y="1877434"/>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Reduced distribution reach post MMR and RDR; Plus shortage of Protection Experts</a:t>
          </a:r>
          <a:endParaRPr lang="en-GB" sz="1200" kern="1200" dirty="0"/>
        </a:p>
      </dsp:txBody>
      <dsp:txXfrm>
        <a:off x="4067526" y="1912422"/>
        <a:ext cx="2589844" cy="646748"/>
      </dsp:txXfrm>
    </dsp:sp>
    <dsp:sp modelId="{DAA49FB2-0FE7-4490-93FE-FE82C857CD05}">
      <dsp:nvSpPr>
        <dsp:cNvPr id="0" name=""/>
        <dsp:cNvSpPr/>
      </dsp:nvSpPr>
      <dsp:spPr>
        <a:xfrm>
          <a:off x="4032538" y="1057718"/>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Protection marketplace has again failed to grow at the rate it should for a number of key reasons. </a:t>
          </a:r>
        </a:p>
      </dsp:txBody>
      <dsp:txXfrm>
        <a:off x="4067526" y="1092706"/>
        <a:ext cx="2589844" cy="646748"/>
      </dsp:txXfrm>
    </dsp:sp>
    <dsp:sp modelId="{077E8168-C4E3-4C79-A887-2F7BEF56EFFC}">
      <dsp:nvSpPr>
        <dsp:cNvPr id="0" name=""/>
        <dsp:cNvSpPr/>
      </dsp:nvSpPr>
      <dsp:spPr>
        <a:xfrm>
          <a:off x="1299115" y="3379318"/>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Positive about 7 Families – similar messages through Group Watch</a:t>
          </a:r>
          <a:endParaRPr lang="en-GB" sz="1200" kern="1200" dirty="0"/>
        </a:p>
      </dsp:txBody>
      <dsp:txXfrm>
        <a:off x="1334103" y="3414306"/>
        <a:ext cx="2589844" cy="646748"/>
      </dsp:txXfrm>
    </dsp:sp>
    <dsp:sp modelId="{A5037BE2-9512-4783-B8BF-E4FE73A06353}">
      <dsp:nvSpPr>
        <dsp:cNvPr id="0" name=""/>
        <dsp:cNvSpPr/>
      </dsp:nvSpPr>
      <dsp:spPr>
        <a:xfrm>
          <a:off x="1299115" y="2628373"/>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Increasing signs of provider willingness to improve D2C on-line offerings</a:t>
          </a:r>
          <a:endParaRPr lang="en-GB" sz="1200" kern="1200" dirty="0"/>
        </a:p>
      </dsp:txBody>
      <dsp:txXfrm>
        <a:off x="1334103" y="2663361"/>
        <a:ext cx="2589844" cy="646748"/>
      </dsp:txXfrm>
    </dsp:sp>
    <dsp:sp modelId="{988B0CA8-8E72-433A-A6B5-D85D8285E9D0}">
      <dsp:nvSpPr>
        <dsp:cNvPr id="0" name=""/>
        <dsp:cNvSpPr/>
      </dsp:nvSpPr>
      <dsp:spPr>
        <a:xfrm>
          <a:off x="1299115" y="1877434"/>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Efforts to heighten to the profile of the industry, which should in time see long term growth</a:t>
          </a:r>
          <a:endParaRPr lang="en-GB" sz="1300" kern="1200" dirty="0"/>
        </a:p>
      </dsp:txBody>
      <dsp:txXfrm>
        <a:off x="1334103" y="1912422"/>
        <a:ext cx="2589844" cy="646748"/>
      </dsp:txXfrm>
    </dsp:sp>
    <dsp:sp modelId="{C6DC34B5-8ADE-4190-9F8F-298D04D87064}">
      <dsp:nvSpPr>
        <dsp:cNvPr id="0" name=""/>
        <dsp:cNvSpPr/>
      </dsp:nvSpPr>
      <dsp:spPr>
        <a:xfrm>
          <a:off x="1299115" y="1057718"/>
          <a:ext cx="2659820" cy="716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number of new entrants and initiatives</a:t>
          </a:r>
          <a:endParaRPr lang="en-GB" sz="1200" kern="1200" dirty="0"/>
        </a:p>
      </dsp:txBody>
      <dsp:txXfrm>
        <a:off x="1334103" y="1092706"/>
        <a:ext cx="2589844" cy="64674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02/07/2015</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02.07.2015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u="sng" dirty="0" smtClean="0"/>
              <a:t>Volumes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800" b="1" u="none" dirty="0" smtClean="0"/>
              <a:t>Term</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u="none" dirty="0" smtClean="0"/>
              <a:t>from</a:t>
            </a:r>
            <a:r>
              <a:rPr lang="en-GB" sz="800" b="0" u="none" baseline="0" dirty="0" smtClean="0"/>
              <a:t> 1.279mio to 1.216mio 	</a:t>
            </a:r>
            <a:r>
              <a:rPr lang="en-GB" sz="800" b="0" u="none" baseline="0" dirty="0" smtClean="0">
                <a:sym typeface="Wingdings" panose="05000000000000000000" pitchFamily="2" charset="2"/>
              </a:rPr>
              <a:t> </a:t>
            </a:r>
            <a:r>
              <a:rPr lang="en-GB" sz="800" b="1" u="none" baseline="0" dirty="0" smtClean="0">
                <a:sym typeface="Wingdings" panose="05000000000000000000" pitchFamily="2" charset="2"/>
              </a:rPr>
              <a:t>+5.2% increase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u="none" baseline="0" dirty="0" smtClean="0">
                <a:sym typeface="Wingdings" panose="05000000000000000000" pitchFamily="2" charset="2"/>
              </a:rPr>
              <a:t>- With CI, from 423k to 446k		 +5.6% increase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u="none" baseline="0" dirty="0" smtClean="0">
                <a:sym typeface="Wingdings" panose="05000000000000000000" pitchFamily="2" charset="2"/>
              </a:rPr>
              <a:t>- W/O CI, from 793k to 832k		 +5.0% increase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800" b="1" u="none" dirty="0" smtClean="0"/>
              <a:t>CI</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u="none" dirty="0" smtClean="0"/>
              <a:t>from 445k to 465k		</a:t>
            </a:r>
            <a:r>
              <a:rPr lang="en-GB" sz="800" b="0" u="none" dirty="0" smtClean="0">
                <a:sym typeface="Wingdings" panose="05000000000000000000" pitchFamily="2" charset="2"/>
              </a:rPr>
              <a:t> </a:t>
            </a:r>
            <a:r>
              <a:rPr lang="en-GB" sz="800" b="1" u="none" dirty="0" smtClean="0">
                <a:sym typeface="Wingdings" panose="05000000000000000000" pitchFamily="2" charset="2"/>
              </a:rPr>
              <a:t>+4.4% increase</a:t>
            </a:r>
            <a:endParaRPr lang="en-GB" sz="800" b="1"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800" b="0" u="none" dirty="0" smtClean="0"/>
              <a:t>-Accelerated</a:t>
            </a:r>
            <a:r>
              <a:rPr lang="en-GB" sz="800" b="0" u="none" baseline="0" dirty="0" smtClean="0"/>
              <a:t>: from 423k to 447k		</a:t>
            </a:r>
            <a:r>
              <a:rPr lang="en-GB" sz="800" b="0" u="none" baseline="0" dirty="0" smtClean="0">
                <a:sym typeface="Wingdings" panose="05000000000000000000" pitchFamily="2" charset="2"/>
              </a:rPr>
              <a:t> +5.6% increase</a:t>
            </a:r>
            <a:endParaRPr lang="en-GB" sz="8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800" b="1" u="none" dirty="0" smtClean="0"/>
              <a:t>-</a:t>
            </a:r>
            <a:r>
              <a:rPr lang="en-GB" sz="800" b="0" u="none" dirty="0" smtClean="0"/>
              <a:t>Stand</a:t>
            </a:r>
            <a:r>
              <a:rPr lang="en-GB" sz="800" b="0" u="none" baseline="0" dirty="0" smtClean="0"/>
              <a:t> alone: from 22k to 18k 		</a:t>
            </a:r>
            <a:r>
              <a:rPr lang="en-GB" sz="800" b="0" u="none" baseline="0" dirty="0" smtClean="0">
                <a:sym typeface="Wingdings" panose="05000000000000000000" pitchFamily="2" charset="2"/>
              </a:rPr>
              <a:t> -17.3% decrease</a:t>
            </a:r>
            <a:endParaRPr lang="en-GB" sz="8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800" b="1" u="none" dirty="0" smtClean="0"/>
              <a:t>IP</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u="none" dirty="0" smtClean="0"/>
              <a:t>From</a:t>
            </a:r>
            <a:r>
              <a:rPr lang="en-GB" sz="800" b="0" u="none" baseline="0" dirty="0" smtClean="0"/>
              <a:t> 90mio to 96mio 		</a:t>
            </a:r>
            <a:r>
              <a:rPr lang="en-GB" sz="800" b="1" u="none" baseline="0" dirty="0" smtClean="0">
                <a:sym typeface="Wingdings" panose="05000000000000000000" pitchFamily="2" charset="2"/>
              </a:rPr>
              <a:t> 6.7% increase</a:t>
            </a:r>
            <a:endParaRPr lang="en-GB" sz="800" b="1"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u="sng" dirty="0" smtClean="0"/>
          </a:p>
          <a:p>
            <a:r>
              <a:rPr lang="en-GB" sz="800" b="1" baseline="0" dirty="0" smtClean="0">
                <a:sym typeface="Wingdings" panose="05000000000000000000" pitchFamily="2" charset="2"/>
              </a:rPr>
              <a:t>WL</a:t>
            </a:r>
          </a:p>
          <a:p>
            <a:r>
              <a:rPr lang="en-GB" sz="800" b="0" baseline="0" dirty="0" smtClean="0">
                <a:sym typeface="Wingdings" panose="05000000000000000000" pitchFamily="2" charset="2"/>
              </a:rPr>
              <a:t>From 85 to 89 mio 		</a:t>
            </a:r>
            <a:r>
              <a:rPr lang="en-GB" sz="800" b="1" baseline="0" dirty="0" smtClean="0">
                <a:sym typeface="Wingdings" panose="05000000000000000000" pitchFamily="2" charset="2"/>
              </a:rPr>
              <a:t>  5.0% increase</a:t>
            </a:r>
          </a:p>
          <a:p>
            <a:r>
              <a:rPr lang="en-GB" sz="800" b="0" baseline="0" dirty="0" smtClean="0">
                <a:sym typeface="Wingdings" panose="05000000000000000000" pitchFamily="2" charset="2"/>
              </a:rPr>
              <a:t>- Guaranteed acceptance, from 246k to 243k		 -1.3% decrease</a:t>
            </a:r>
            <a:br>
              <a:rPr lang="en-GB" sz="800" b="0" baseline="0" dirty="0" smtClean="0">
                <a:sym typeface="Wingdings" panose="05000000000000000000" pitchFamily="2" charset="2"/>
              </a:rPr>
            </a:br>
            <a:r>
              <a:rPr lang="en-GB" sz="800" b="0" baseline="0" dirty="0" smtClean="0">
                <a:sym typeface="Wingdings" panose="05000000000000000000" pitchFamily="2" charset="2"/>
              </a:rPr>
              <a:t>- Non-linked excl. funeral plans / over 50, from 26'441 to 30'092	 13.8% increase</a:t>
            </a:r>
          </a:p>
          <a:p>
            <a:r>
              <a:rPr lang="en-GB" sz="800" b="0" baseline="0" dirty="0" smtClean="0">
                <a:sym typeface="Wingdings" panose="05000000000000000000" pitchFamily="2" charset="2"/>
              </a:rPr>
              <a:t>- Acc. CI whole life (unit linked), from 653 to 718		 +10.0%</a:t>
            </a:r>
          </a:p>
          <a:p>
            <a:endParaRPr lang="en-GB" sz="800" b="0" dirty="0" smtClean="0"/>
          </a:p>
          <a:p>
            <a:r>
              <a:rPr lang="en-GB" sz="800" b="1" u="sng" dirty="0" smtClean="0"/>
              <a:t>Premiums</a:t>
            </a:r>
          </a:p>
          <a:p>
            <a:endParaRPr lang="en-GB" sz="800" b="1" u="sng" dirty="0" smtClean="0"/>
          </a:p>
          <a:p>
            <a:r>
              <a:rPr lang="en-GB" sz="800" b="1" u="none" dirty="0" smtClean="0"/>
              <a:t>Term</a:t>
            </a:r>
          </a:p>
          <a:p>
            <a:r>
              <a:rPr lang="en-GB" sz="800" b="0" u="none" dirty="0" smtClean="0"/>
              <a:t>from</a:t>
            </a:r>
            <a:r>
              <a:rPr lang="en-GB" sz="800" b="0" u="none" baseline="0" dirty="0" smtClean="0"/>
              <a:t> 473mio to 506mio	</a:t>
            </a:r>
            <a:r>
              <a:rPr lang="en-GB" sz="800" b="1" u="none" baseline="0" dirty="0" smtClean="0">
                <a:sym typeface="Wingdings" panose="05000000000000000000" pitchFamily="2" charset="2"/>
              </a:rPr>
              <a:t> +7.6% increase</a:t>
            </a:r>
          </a:p>
          <a:p>
            <a:r>
              <a:rPr lang="en-GB" sz="800" b="1" u="none" baseline="0" dirty="0" smtClean="0">
                <a:sym typeface="Wingdings" panose="05000000000000000000" pitchFamily="2" charset="2"/>
              </a:rPr>
              <a:t>-</a:t>
            </a:r>
            <a:r>
              <a:rPr lang="en-GB" sz="800" b="0" u="none" baseline="0" dirty="0" smtClean="0">
                <a:sym typeface="Wingdings" panose="05000000000000000000" pitchFamily="2" charset="2"/>
              </a:rPr>
              <a:t> with CI, from 212mio to 231mio 	 +9.4%</a:t>
            </a:r>
          </a:p>
          <a:p>
            <a:r>
              <a:rPr lang="en-GB" sz="800" b="0" u="none" baseline="0" dirty="0" smtClean="0">
                <a:sym typeface="Wingdings" panose="05000000000000000000" pitchFamily="2" charset="2"/>
              </a:rPr>
              <a:t>- without CI, from 260mio to 274mio	 +5.3%</a:t>
            </a:r>
            <a:endParaRPr lang="en-GB" sz="800" b="1" u="none" dirty="0" smtClean="0"/>
          </a:p>
          <a:p>
            <a:endParaRPr lang="en-GB" sz="800" b="0" dirty="0" smtClean="0"/>
          </a:p>
          <a:p>
            <a:r>
              <a:rPr lang="en-GB" sz="800" b="1" dirty="0" smtClean="0"/>
              <a:t>CI</a:t>
            </a:r>
          </a:p>
          <a:p>
            <a:r>
              <a:rPr lang="en-GB" sz="800" b="0" dirty="0" smtClean="0"/>
              <a:t>Overall,</a:t>
            </a:r>
            <a:r>
              <a:rPr lang="en-GB" sz="800" b="0" baseline="0" dirty="0" smtClean="0"/>
              <a:t> from 223mio to 241mio	</a:t>
            </a:r>
            <a:r>
              <a:rPr lang="en-GB" sz="800" b="1" baseline="0" dirty="0" smtClean="0">
                <a:sym typeface="Wingdings" panose="05000000000000000000" pitchFamily="2" charset="2"/>
              </a:rPr>
              <a:t> +8.1% increase</a:t>
            </a:r>
          </a:p>
          <a:p>
            <a:r>
              <a:rPr lang="en-GB" sz="800" b="0" baseline="0" dirty="0" smtClean="0">
                <a:sym typeface="Wingdings" panose="05000000000000000000" pitchFamily="2" charset="2"/>
              </a:rPr>
              <a:t>Stand alone: 	from 10mio to 8mio 		 Change = -21.%</a:t>
            </a:r>
          </a:p>
          <a:p>
            <a:r>
              <a:rPr lang="en-GB" sz="800" b="0" baseline="0" dirty="0" smtClean="0">
                <a:sym typeface="Wingdings" panose="05000000000000000000" pitchFamily="2" charset="2"/>
              </a:rPr>
              <a:t>CI – Stand Alone = ACCI, from 212mio to 232mio	 Change = +9.3%</a:t>
            </a:r>
          </a:p>
          <a:p>
            <a:endParaRPr lang="en-GB" sz="800" b="0" baseline="0" dirty="0" smtClean="0">
              <a:sym typeface="Wingdings" panose="05000000000000000000" pitchFamily="2" charset="2"/>
            </a:endParaRPr>
          </a:p>
          <a:p>
            <a:r>
              <a:rPr lang="en-GB" sz="800" b="1" baseline="0" dirty="0" smtClean="0">
                <a:sym typeface="Wingdings" panose="05000000000000000000" pitchFamily="2" charset="2"/>
              </a:rPr>
              <a:t>IP</a:t>
            </a:r>
          </a:p>
          <a:p>
            <a:r>
              <a:rPr lang="en-GB" sz="800" b="0" baseline="0" dirty="0" smtClean="0">
                <a:sym typeface="Wingdings" panose="05000000000000000000" pitchFamily="2" charset="2"/>
              </a:rPr>
              <a:t>From 38.5mio to 41.7mio 		</a:t>
            </a:r>
            <a:r>
              <a:rPr lang="en-GB" sz="800" b="1" baseline="0" dirty="0" smtClean="0">
                <a:sym typeface="Wingdings" panose="05000000000000000000" pitchFamily="2" charset="2"/>
              </a:rPr>
              <a:t> +8.2% increase</a:t>
            </a:r>
          </a:p>
          <a:p>
            <a:endParaRPr lang="en-GB" sz="800" b="0" baseline="0" dirty="0" smtClean="0">
              <a:sym typeface="Wingdings" panose="05000000000000000000" pitchFamily="2" charset="2"/>
            </a:endParaRPr>
          </a:p>
          <a:p>
            <a:r>
              <a:rPr lang="en-GB" sz="800" b="1" baseline="0" dirty="0" smtClean="0">
                <a:sym typeface="Wingdings" panose="05000000000000000000" pitchFamily="2" charset="2"/>
              </a:rPr>
              <a:t>WL</a:t>
            </a:r>
          </a:p>
          <a:p>
            <a:r>
              <a:rPr lang="en-GB" sz="800" b="0" baseline="0" dirty="0" smtClean="0">
                <a:sym typeface="Wingdings" panose="05000000000000000000" pitchFamily="2" charset="2"/>
              </a:rPr>
              <a:t>From 85 to 89 mio 		</a:t>
            </a:r>
            <a:r>
              <a:rPr lang="en-GB" sz="800" b="1" baseline="0" dirty="0" smtClean="0">
                <a:sym typeface="Wingdings" panose="05000000000000000000" pitchFamily="2" charset="2"/>
              </a:rPr>
              <a:t> +5.0% increase</a:t>
            </a:r>
          </a:p>
          <a:p>
            <a:r>
              <a:rPr lang="en-GB" sz="800" b="0" baseline="0" dirty="0" smtClean="0">
                <a:sym typeface="Wingdings" panose="05000000000000000000" pitchFamily="2" charset="2"/>
              </a:rPr>
              <a:t>- Guaranteed acceptance, from 52mio to 56mio		 7.2% increase</a:t>
            </a:r>
            <a:br>
              <a:rPr lang="en-GB" sz="800" b="0" baseline="0" dirty="0" smtClean="0">
                <a:sym typeface="Wingdings" panose="05000000000000000000" pitchFamily="2" charset="2"/>
              </a:rPr>
            </a:br>
            <a:r>
              <a:rPr lang="en-GB" sz="800" b="0" baseline="0" dirty="0" smtClean="0">
                <a:sym typeface="Wingdings" panose="05000000000000000000" pitchFamily="2" charset="2"/>
              </a:rPr>
              <a:t>- Non-linked excl. funeral plans / over 50, from 31.9mio to 32.5mio 	 1.8% increase</a:t>
            </a:r>
          </a:p>
          <a:p>
            <a:r>
              <a:rPr lang="en-GB" sz="800" b="0" baseline="0" dirty="0" smtClean="0">
                <a:sym typeface="Wingdings" panose="05000000000000000000" pitchFamily="2" charset="2"/>
              </a:rPr>
              <a:t>- Acc. CI whole life (unit linked), from 762mio to 680mio	 -10.8% decrease</a:t>
            </a:r>
          </a:p>
        </p:txBody>
      </p:sp>
      <p:sp>
        <p:nvSpPr>
          <p:cNvPr id="4" name="Slide Number Placeholder 3"/>
          <p:cNvSpPr>
            <a:spLocks noGrp="1"/>
          </p:cNvSpPr>
          <p:nvPr>
            <p:ph type="sldNum" sz="quarter" idx="10"/>
          </p:nvPr>
        </p:nvSpPr>
        <p:spPr/>
        <p:txBody>
          <a:bodyPr/>
          <a:lstStyle/>
          <a:p>
            <a:fld id="{CF8ED666-4372-485F-9851-ED435EF4ACCF}" type="slidenum">
              <a:rPr lang="en-GB" smtClean="0"/>
              <a:pPr/>
              <a:t>6</a:t>
            </a:fld>
            <a:endParaRPr lang="en-GB" dirty="0"/>
          </a:p>
        </p:txBody>
      </p:sp>
    </p:spTree>
    <p:extLst>
      <p:ext uri="{BB962C8B-B14F-4D97-AF65-F5344CB8AC3E}">
        <p14:creationId xmlns:p14="http://schemas.microsoft.com/office/powerpoint/2010/main" val="55157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smtClean="0"/>
              <a:t>POSITIVE</a:t>
            </a:r>
          </a:p>
          <a:p>
            <a:r>
              <a:rPr lang="en-US" sz="800" dirty="0" smtClean="0"/>
              <a:t>There have been a number of positive moves within the protection market in 2014, with a number of new entrants and initiatives. This all works towards heightening the profile of the industry and its products, which should, in time, see long term growth. </a:t>
            </a:r>
          </a:p>
          <a:p>
            <a:r>
              <a:rPr lang="en-US" sz="800" dirty="0" smtClean="0"/>
              <a:t>Increasing signs of provider willingness to improve D2C on-line offerings. </a:t>
            </a:r>
          </a:p>
          <a:p>
            <a:r>
              <a:rPr lang="en-US" sz="800" dirty="0" smtClean="0"/>
              <a:t>Positive about 7 Families – similar messages through Group Watch</a:t>
            </a:r>
          </a:p>
          <a:p>
            <a:endParaRPr lang="en-GB" sz="800" b="0" dirty="0" smtClean="0"/>
          </a:p>
          <a:p>
            <a:endParaRPr lang="en-GB" sz="800" b="0" dirty="0" smtClean="0"/>
          </a:p>
          <a:p>
            <a:r>
              <a:rPr lang="en-GB" sz="800" b="1" dirty="0" smtClean="0"/>
              <a:t>LESS</a:t>
            </a:r>
            <a:r>
              <a:rPr lang="en-GB" sz="800" b="1" baseline="0" dirty="0" smtClean="0"/>
              <a:t> POSITIVE / NEGATIVE</a:t>
            </a:r>
          </a:p>
          <a:p>
            <a:r>
              <a:rPr lang="en-US" sz="800" dirty="0" smtClean="0"/>
              <a:t>The Protection marketplace has again failed to grow at the rate it should for a number of key reasons. </a:t>
            </a:r>
          </a:p>
          <a:p>
            <a:r>
              <a:rPr lang="en-US" sz="800" dirty="0" smtClean="0"/>
              <a:t>Reduced distribution (Active Adviser numbers) reach as a result of post RDR &amp; MMR impacts on advisory and mortgage distribution models. </a:t>
            </a:r>
          </a:p>
          <a:p>
            <a:r>
              <a:rPr lang="en-US" sz="800" dirty="0" smtClean="0"/>
              <a:t>Lack of innovative true added value being provided to stimulate potential customers 3. </a:t>
            </a:r>
          </a:p>
          <a:p>
            <a:r>
              <a:rPr lang="en-US" sz="800" dirty="0" smtClean="0"/>
              <a:t>Rate focused online sales models driving customers to believe protection is a mere commodity with price the only important feature! </a:t>
            </a:r>
          </a:p>
          <a:p>
            <a:r>
              <a:rPr lang="en-US" sz="800" dirty="0" smtClean="0"/>
              <a:t>A Lack of professional knowledgeable advisers who are expert in providing Protection</a:t>
            </a:r>
          </a:p>
          <a:p>
            <a:endParaRPr lang="en-GB" sz="800" b="1"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15</a:t>
            </a:fld>
            <a:endParaRPr lang="en-GB" dirty="0"/>
          </a:p>
        </p:txBody>
      </p:sp>
    </p:spTree>
    <p:extLst>
      <p:ext uri="{BB962C8B-B14F-4D97-AF65-F5344CB8AC3E}">
        <p14:creationId xmlns:p14="http://schemas.microsoft.com/office/powerpoint/2010/main" val="410158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16</a:t>
            </a:fld>
            <a:endParaRPr lang="en-GB" dirty="0"/>
          </a:p>
        </p:txBody>
      </p:sp>
    </p:spTree>
    <p:extLst>
      <p:ext uri="{BB962C8B-B14F-4D97-AF65-F5344CB8AC3E}">
        <p14:creationId xmlns:p14="http://schemas.microsoft.com/office/powerpoint/2010/main" val="214213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17</a:t>
            </a:fld>
            <a:endParaRPr lang="en-GB" dirty="0"/>
          </a:p>
        </p:txBody>
      </p:sp>
    </p:spTree>
    <p:extLst>
      <p:ext uri="{BB962C8B-B14F-4D97-AF65-F5344CB8AC3E}">
        <p14:creationId xmlns:p14="http://schemas.microsoft.com/office/powerpoint/2010/main" val="221456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2013 – individual term – some misreporting identified by one provider after we published. Percentage figures close to reported CI  </a:t>
            </a:r>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7</a:t>
            </a:fld>
            <a:endParaRPr lang="en-GB" dirty="0"/>
          </a:p>
        </p:txBody>
      </p:sp>
    </p:spTree>
    <p:extLst>
      <p:ext uri="{BB962C8B-B14F-4D97-AF65-F5344CB8AC3E}">
        <p14:creationId xmlns:p14="http://schemas.microsoft.com/office/powerpoint/2010/main" val="256803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8</a:t>
            </a:fld>
            <a:endParaRPr lang="en-GB" dirty="0"/>
          </a:p>
        </p:txBody>
      </p:sp>
    </p:spTree>
    <p:extLst>
      <p:ext uri="{BB962C8B-B14F-4D97-AF65-F5344CB8AC3E}">
        <p14:creationId xmlns:p14="http://schemas.microsoft.com/office/powerpoint/2010/main" val="162883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B7AC1-F698-42C8-B7CA-B684EFD22C34}" type="slidenum">
              <a:rPr lang="en-GB"/>
              <a:pPr/>
              <a:t>9</a:t>
            </a:fld>
            <a:endParaRPr lang="en-GB" dirty="0"/>
          </a:p>
        </p:txBody>
      </p:sp>
      <p:sp>
        <p:nvSpPr>
          <p:cNvPr id="295938" name="Rectangle 2"/>
          <p:cNvSpPr>
            <a:spLocks noGrp="1" noRot="1" noChangeAspect="1" noChangeArrowheads="1" noTextEdit="1"/>
          </p:cNvSpPr>
          <p:nvPr>
            <p:ph type="sldImg"/>
          </p:nvPr>
        </p:nvSpPr>
        <p:spPr>
          <a:xfrm>
            <a:off x="1143000" y="685800"/>
            <a:ext cx="4573588" cy="3429000"/>
          </a:xfrm>
          <a:ln/>
        </p:spPr>
      </p:sp>
      <p:sp>
        <p:nvSpPr>
          <p:cNvPr id="295939" name="Rectangle 3"/>
          <p:cNvSpPr>
            <a:spLocks noGrp="1" noChangeArrowheads="1"/>
          </p:cNvSpPr>
          <p:nvPr>
            <p:ph type="body" idx="1"/>
          </p:nvPr>
        </p:nvSpPr>
        <p:spPr/>
        <p:txBody>
          <a:bodyPr/>
          <a:lstStyle/>
          <a:p>
            <a:r>
              <a:rPr lang="en-GB" sz="1200" kern="1200" dirty="0" smtClean="0">
                <a:solidFill>
                  <a:schemeClr val="tx1"/>
                </a:solidFill>
                <a:effectLst/>
                <a:latin typeface="SwissReSans" pitchFamily="34" charset="0"/>
                <a:ea typeface="+mn-ea"/>
                <a:cs typeface="+mn-cs"/>
              </a:rPr>
              <a:t>Market down 17.3% by volume (22,006 in 2013, 18,208 policies sold in 2014)</a:t>
            </a:r>
            <a:endParaRPr lang="en-US" sz="1200" kern="1200" dirty="0" smtClean="0">
              <a:solidFill>
                <a:schemeClr val="tx1"/>
              </a:solidFill>
              <a:effectLst/>
              <a:latin typeface="SwissReSans" pitchFamily="34" charset="0"/>
              <a:ea typeface="+mn-ea"/>
              <a:cs typeface="+mn-cs"/>
            </a:endParaRPr>
          </a:p>
          <a:p>
            <a:pPr lvl="0"/>
            <a:r>
              <a:rPr lang="en-GB" sz="1200" kern="1200" dirty="0" smtClean="0">
                <a:solidFill>
                  <a:schemeClr val="tx1"/>
                </a:solidFill>
                <a:effectLst/>
                <a:latin typeface="SwissReSans" pitchFamily="34" charset="0"/>
                <a:ea typeface="+mn-ea"/>
                <a:cs typeface="+mn-cs"/>
              </a:rPr>
              <a:t>Metlife sold no policies in 2014 (cf 4,323 in 2013)</a:t>
            </a:r>
            <a:endParaRPr lang="en-US" sz="1200" kern="1200" dirty="0" smtClean="0">
              <a:solidFill>
                <a:schemeClr val="tx1"/>
              </a:solidFill>
              <a:effectLst/>
              <a:latin typeface="SwissReSans" pitchFamily="34" charset="0"/>
              <a:ea typeface="+mn-ea"/>
              <a:cs typeface="+mn-cs"/>
            </a:endParaRPr>
          </a:p>
          <a:p>
            <a:pPr lvl="0"/>
            <a:r>
              <a:rPr lang="en-GB" sz="1200" kern="1200" dirty="0" smtClean="0">
                <a:solidFill>
                  <a:schemeClr val="tx1"/>
                </a:solidFill>
                <a:effectLst/>
                <a:latin typeface="SwissReSans" pitchFamily="34" charset="0"/>
                <a:ea typeface="+mn-ea"/>
                <a:cs typeface="+mn-cs"/>
              </a:rPr>
              <a:t>3 further firms saw changes in y-o-y sales of more than 3% </a:t>
            </a:r>
            <a:r>
              <a:rPr lang="en-GB" sz="1200" b="1" kern="1200" dirty="0" smtClean="0">
                <a:solidFill>
                  <a:schemeClr val="tx1"/>
                </a:solidFill>
                <a:effectLst/>
                <a:latin typeface="SwissReSans" pitchFamily="34" charset="0"/>
                <a:ea typeface="+mn-ea"/>
                <a:cs typeface="+mn-cs"/>
              </a:rPr>
              <a:t>of the 2014 market</a:t>
            </a:r>
            <a:endParaRPr lang="en-US" sz="1200" kern="1200" dirty="0" smtClean="0">
              <a:solidFill>
                <a:schemeClr val="tx1"/>
              </a:solidFill>
              <a:effectLst/>
              <a:latin typeface="SwissReSans" pitchFamily="34" charset="0"/>
              <a:ea typeface="+mn-ea"/>
              <a:cs typeface="+mn-cs"/>
            </a:endParaRPr>
          </a:p>
          <a:p>
            <a:pPr lvl="1"/>
            <a:r>
              <a:rPr lang="en-GB" sz="1200" kern="1200" dirty="0" smtClean="0">
                <a:solidFill>
                  <a:schemeClr val="tx1"/>
                </a:solidFill>
                <a:effectLst/>
                <a:latin typeface="SwissReSans" pitchFamily="34" charset="0"/>
                <a:ea typeface="+mn-ea"/>
                <a:cs typeface="+mn-cs"/>
              </a:rPr>
              <a:t>Friends +5%; HSBC +6%; Zurich </a:t>
            </a:r>
            <a:r>
              <a:rPr lang="en-GB" sz="1200" b="1" kern="1200" dirty="0" smtClean="0">
                <a:solidFill>
                  <a:schemeClr val="tx1"/>
                </a:solidFill>
                <a:effectLst/>
                <a:latin typeface="SwissReSans" pitchFamily="34" charset="0"/>
                <a:ea typeface="+mn-ea"/>
                <a:cs typeface="+mn-cs"/>
              </a:rPr>
              <a:t>-</a:t>
            </a:r>
            <a:r>
              <a:rPr lang="en-GB" sz="1200" kern="1200" dirty="0" smtClean="0">
                <a:solidFill>
                  <a:schemeClr val="tx1"/>
                </a:solidFill>
                <a:effectLst/>
                <a:latin typeface="SwissReSans" pitchFamily="34" charset="0"/>
                <a:ea typeface="+mn-ea"/>
                <a:cs typeface="+mn-cs"/>
              </a:rPr>
              <a:t>5%</a:t>
            </a:r>
            <a:endParaRPr lang="en-US" sz="1200" kern="1200" dirty="0" smtClean="0">
              <a:solidFill>
                <a:schemeClr val="tx1"/>
              </a:solidFill>
              <a:effectLst/>
              <a:latin typeface="SwissReSans" pitchFamily="34" charset="0"/>
              <a:ea typeface="+mn-ea"/>
              <a:cs typeface="+mn-cs"/>
            </a:endParaRPr>
          </a:p>
          <a:p>
            <a:pPr lvl="0"/>
            <a:r>
              <a:rPr lang="en-GB" sz="1200" kern="1200" dirty="0" smtClean="0">
                <a:solidFill>
                  <a:schemeClr val="tx1"/>
                </a:solidFill>
                <a:effectLst/>
                <a:latin typeface="SwissReSans" pitchFamily="34" charset="0"/>
                <a:ea typeface="+mn-ea"/>
                <a:cs typeface="+mn-cs"/>
              </a:rPr>
              <a:t>3 firms saw decreases of 1-2% </a:t>
            </a:r>
            <a:r>
              <a:rPr lang="en-GB" sz="1200" b="1" kern="1200" dirty="0" smtClean="0">
                <a:solidFill>
                  <a:schemeClr val="tx1"/>
                </a:solidFill>
                <a:effectLst/>
                <a:latin typeface="SwissReSans" pitchFamily="34" charset="0"/>
                <a:ea typeface="+mn-ea"/>
                <a:cs typeface="+mn-cs"/>
              </a:rPr>
              <a:t>of the 2014 market</a:t>
            </a:r>
            <a:endParaRPr lang="en-US" sz="1200" kern="1200" dirty="0" smtClean="0">
              <a:solidFill>
                <a:schemeClr val="tx1"/>
              </a:solidFill>
              <a:effectLst/>
              <a:latin typeface="SwissReSans" pitchFamily="34" charset="0"/>
              <a:ea typeface="+mn-ea"/>
              <a:cs typeface="+mn-cs"/>
            </a:endParaRPr>
          </a:p>
          <a:p>
            <a:pPr lvl="1"/>
            <a:r>
              <a:rPr lang="en-GB" sz="1200" kern="1200" dirty="0" smtClean="0">
                <a:solidFill>
                  <a:schemeClr val="tx1"/>
                </a:solidFill>
                <a:effectLst/>
                <a:latin typeface="SwissReSans" pitchFamily="34" charset="0"/>
                <a:ea typeface="+mn-ea"/>
                <a:cs typeface="+mn-cs"/>
              </a:rPr>
              <a:t>LV, LBG, Royal London</a:t>
            </a:r>
            <a:endParaRPr lang="en-US" sz="1200" kern="1200" dirty="0" smtClean="0">
              <a:solidFill>
                <a:schemeClr val="tx1"/>
              </a:solidFill>
              <a:effectLst/>
              <a:latin typeface="SwissReSans" pitchFamily="34" charset="0"/>
              <a:ea typeface="+mn-ea"/>
              <a:cs typeface="+mn-cs"/>
            </a:endParaRPr>
          </a:p>
          <a:p>
            <a:endParaRPr lang="en-US" dirty="0"/>
          </a:p>
        </p:txBody>
      </p:sp>
    </p:spTree>
    <p:extLst>
      <p:ext uri="{BB962C8B-B14F-4D97-AF65-F5344CB8AC3E}">
        <p14:creationId xmlns:p14="http://schemas.microsoft.com/office/powerpoint/2010/main" val="361240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10</a:t>
            </a:fld>
            <a:endParaRPr lang="en-GB" dirty="0"/>
          </a:p>
        </p:txBody>
      </p:sp>
    </p:spTree>
    <p:extLst>
      <p:ext uri="{BB962C8B-B14F-4D97-AF65-F5344CB8AC3E}">
        <p14:creationId xmlns:p14="http://schemas.microsoft.com/office/powerpoint/2010/main" val="384782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11</a:t>
            </a:fld>
            <a:endParaRPr lang="en-GB" dirty="0"/>
          </a:p>
        </p:txBody>
      </p:sp>
    </p:spTree>
    <p:extLst>
      <p:ext uri="{BB962C8B-B14F-4D97-AF65-F5344CB8AC3E}">
        <p14:creationId xmlns:p14="http://schemas.microsoft.com/office/powerpoint/2010/main" val="384782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ED4B0-BA3B-444B-864A-A7427BAA8D65}" type="slidenum">
              <a:rPr lang="en-GB"/>
              <a:pPr/>
              <a:t>12</a:t>
            </a:fld>
            <a:endParaRPr lang="en-GB" dirty="0"/>
          </a:p>
        </p:txBody>
      </p:sp>
      <p:sp>
        <p:nvSpPr>
          <p:cNvPr id="297986" name="Rectangle 2"/>
          <p:cNvSpPr>
            <a:spLocks noGrp="1" noRot="1" noChangeAspect="1" noChangeArrowheads="1" noTextEdit="1"/>
          </p:cNvSpPr>
          <p:nvPr>
            <p:ph type="sldImg"/>
          </p:nvPr>
        </p:nvSpPr>
        <p:spPr>
          <a:xfrm>
            <a:off x="1143000" y="685800"/>
            <a:ext cx="4573588" cy="3429000"/>
          </a:xfrm>
          <a:ln/>
        </p:spPr>
      </p:sp>
      <p:sp>
        <p:nvSpPr>
          <p:cNvPr id="297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79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13</a:t>
            </a:fld>
            <a:endParaRPr lang="en-GB" dirty="0"/>
          </a:p>
        </p:txBody>
      </p:sp>
    </p:spTree>
    <p:extLst>
      <p:ext uri="{BB962C8B-B14F-4D97-AF65-F5344CB8AC3E}">
        <p14:creationId xmlns:p14="http://schemas.microsoft.com/office/powerpoint/2010/main" val="384782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14</a:t>
            </a:fld>
            <a:endParaRPr lang="en-GB" dirty="0"/>
          </a:p>
        </p:txBody>
      </p:sp>
    </p:spTree>
    <p:extLst>
      <p:ext uri="{BB962C8B-B14F-4D97-AF65-F5344CB8AC3E}">
        <p14:creationId xmlns:p14="http://schemas.microsoft.com/office/powerpoint/2010/main" val="557376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11.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r>
              <a:rPr lang="en-US" dirty="0" smtClean="0"/>
              <a:t>Click icon to add picture</a:t>
            </a:r>
            <a:endParaRPr lang="en-GB" dirty="0"/>
          </a:p>
        </p:txBody>
      </p:sp>
      <p:sp>
        <p:nvSpPr>
          <p:cNvPr id="2" name="Title 1"/>
          <p:cNvSpPr>
            <a:spLocks noGrp="1"/>
          </p:cNvSpPr>
          <p:nvPr>
            <p:ph type="ctrTitle"/>
          </p:nvPr>
        </p:nvSpPr>
        <p:spPr bwMode="white">
          <a:xfrm>
            <a:off x="684213" y="1628776"/>
            <a:ext cx="7272163"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Subtitle 2"/>
          <p:cNvSpPr>
            <a:spLocks noGrp="1"/>
          </p:cNvSpPr>
          <p:nvPr>
            <p:ph type="subTitle" idx="1"/>
          </p:nvPr>
        </p:nvSpPr>
        <p:spPr bwMode="white">
          <a:xfrm>
            <a:off x="684213" y="2996952"/>
            <a:ext cx="7272163"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5" cy="324512"/>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grpSp>
        <p:nvGrpSpPr>
          <p:cNvPr id="10" name="Group 9"/>
          <p:cNvGrpSpPr/>
          <p:nvPr userDrawn="1"/>
        </p:nvGrpSpPr>
        <p:grpSpPr>
          <a:xfrm>
            <a:off x="3132138" y="1989138"/>
            <a:ext cx="2879725"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ctrTitle"/>
          </p:nvPr>
        </p:nvSpPr>
        <p:spPr bwMode="black">
          <a:xfrm>
            <a:off x="684213" y="1628775"/>
            <a:ext cx="7272163"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84213" y="3573016"/>
            <a:ext cx="7272163"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smtClean="0"/>
              <a:t>Click to edit Master text styles</a:t>
            </a:r>
          </a:p>
        </p:txBody>
      </p:sp>
      <p:sp>
        <p:nvSpPr>
          <p:cNvPr id="10"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GB" sz="1000" b="0" kern="1200" dirty="0" smtClean="0">
                <a:solidFill>
                  <a:srgbClr val="283E36"/>
                </a:solidFill>
                <a:latin typeface="SwissReSans" pitchFamily="34" charset="0"/>
                <a:ea typeface="+mn-ea"/>
                <a:cs typeface="+mn-cs"/>
              </a:rPr>
              <a:t>Ron Wheatcroft, Swiss Re | </a:t>
            </a:r>
            <a:r>
              <a:rPr lang="en-US" sz="1000" b="0" kern="1200" dirty="0" smtClean="0">
                <a:solidFill>
                  <a:srgbClr val="283E36"/>
                </a:solidFill>
                <a:latin typeface="SwissReSans" pitchFamily="34" charset="0"/>
                <a:ea typeface="+mn-ea"/>
                <a:cs typeface="+mn-cs"/>
              </a:rPr>
              <a:t>Protect Association 10 July 2015</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1" y="6456610"/>
            <a:ext cx="924430" cy="217513"/>
          </a:xfrm>
          <a:prstGeom prst="rect">
            <a:avLst/>
          </a:prstGeom>
        </p:spPr>
      </p:pic>
    </p:spTree>
    <p:extLst>
      <p:ext uri="{BB962C8B-B14F-4D97-AF65-F5344CB8AC3E}">
        <p14:creationId xmlns:p14="http://schemas.microsoft.com/office/powerpoint/2010/main" val="37725567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684213" y="1628775"/>
            <a:ext cx="7272163"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smtClean="0"/>
              <a:t>Click to edit Master title style</a:t>
            </a:r>
            <a:endParaRPr lang="en-GB" dirty="0"/>
          </a:p>
        </p:txBody>
      </p:sp>
      <p:sp>
        <p:nvSpPr>
          <p:cNvPr id="10" name="Text Placeholder 9"/>
          <p:cNvSpPr>
            <a:spLocks noGrp="1"/>
          </p:cNvSpPr>
          <p:nvPr>
            <p:ph type="body" sz="quarter" idx="12"/>
          </p:nvPr>
        </p:nvSpPr>
        <p:spPr>
          <a:xfrm>
            <a:off x="684213" y="3573016"/>
            <a:ext cx="7272163"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GB" sz="1000" b="0" kern="1200" dirty="0" smtClean="0">
                <a:solidFill>
                  <a:srgbClr val="283E36"/>
                </a:solidFill>
                <a:latin typeface="SwissReSans" pitchFamily="34" charset="0"/>
                <a:ea typeface="+mn-ea"/>
                <a:cs typeface="+mn-cs"/>
              </a:rPr>
              <a:t>Ron Wheatcroft, Swiss Re | </a:t>
            </a:r>
            <a:r>
              <a:rPr lang="en-US" sz="1000" b="0" kern="1200" dirty="0" smtClean="0">
                <a:solidFill>
                  <a:srgbClr val="283E36"/>
                </a:solidFill>
                <a:latin typeface="SwissReSans" pitchFamily="34" charset="0"/>
                <a:ea typeface="+mn-ea"/>
                <a:cs typeface="+mn-cs"/>
              </a:rPr>
              <a:t>Protect Association 10 July 2015</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1" y="6456610"/>
            <a:ext cx="924430" cy="217513"/>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84213" y="1628774"/>
            <a:ext cx="3887788"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bwMode="black">
          <a:xfrm>
            <a:off x="4788024" y="1628775"/>
            <a:ext cx="3887664"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GB" sz="1000" b="0" kern="1200" dirty="0" smtClean="0">
                <a:solidFill>
                  <a:srgbClr val="283E36"/>
                </a:solidFill>
                <a:latin typeface="SwissReSans" pitchFamily="34" charset="0"/>
                <a:ea typeface="+mn-ea"/>
                <a:cs typeface="+mn-cs"/>
              </a:rPr>
              <a:t>Ron Wheatcroft, Swiss Re | </a:t>
            </a:r>
            <a:r>
              <a:rPr lang="en-US" sz="1000" b="0" kern="1200" dirty="0" smtClean="0">
                <a:solidFill>
                  <a:srgbClr val="283E36"/>
                </a:solidFill>
                <a:latin typeface="SwissReSans" pitchFamily="34" charset="0"/>
                <a:ea typeface="+mn-ea"/>
                <a:cs typeface="+mn-cs"/>
              </a:rPr>
              <a:t>Protect Association 10 July 2015</a:t>
            </a:r>
            <a:endParaRPr lang="en-GB"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1" y="6456610"/>
            <a:ext cx="924430" cy="217513"/>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US" noProof="1" smtClean="0"/>
              <a:t>Select an image from the Brandic menu</a:t>
            </a:r>
            <a:endParaRPr lang="en-US" noProof="1"/>
          </a:p>
        </p:txBody>
      </p:sp>
      <p:sp>
        <p:nvSpPr>
          <p:cNvPr id="3" name="Content Placeholder 2"/>
          <p:cNvSpPr>
            <a:spLocks noGrp="1"/>
          </p:cNvSpPr>
          <p:nvPr>
            <p:ph sz="half" idx="1"/>
          </p:nvPr>
        </p:nvSpPr>
        <p:spPr bwMode="black">
          <a:xfrm>
            <a:off x="684213" y="1628774"/>
            <a:ext cx="352774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a:xfrm>
            <a:off x="684214" y="692150"/>
            <a:ext cx="3527745" cy="692647"/>
          </a:xfrm>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4150215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US" noProof="1" smtClean="0"/>
              <a:t>Select an image from the Brandic menu</a:t>
            </a:r>
            <a:endParaRPr lang="en-US" noProof="1"/>
          </a:p>
        </p:txBody>
      </p:sp>
      <p:sp>
        <p:nvSpPr>
          <p:cNvPr id="8" name="Title 7"/>
          <p:cNvSpPr>
            <a:spLocks noGrp="1"/>
          </p:cNvSpPr>
          <p:nvPr>
            <p:ph type="title"/>
          </p:nvPr>
        </p:nvSpPr>
        <p:spPr>
          <a:xfrm>
            <a:off x="684213" y="1628773"/>
            <a:ext cx="3527747" cy="4392614"/>
          </a:xfrm>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1231384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84214" y="692150"/>
            <a:ext cx="7991474" cy="692647"/>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bwMode="black">
          <a:xfrm>
            <a:off x="684213" y="1628775"/>
            <a:ext cx="7991475" cy="4392513"/>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lassification"/>
          <p:cNvSpPr txBox="1">
            <a:spLocks noChangeArrowheads="1"/>
          </p:cNvSpPr>
          <p:nvPr>
            <p:custDataLst>
              <p:tags r:id="rId1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14"/>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GB" sz="1000" b="0" kern="1200" dirty="0" smtClean="0">
                <a:solidFill>
                  <a:srgbClr val="283E36"/>
                </a:solidFill>
                <a:latin typeface="SwissReSans" pitchFamily="34" charset="0"/>
                <a:ea typeface="+mn-ea"/>
                <a:cs typeface="+mn-cs"/>
              </a:rPr>
              <a:t>Ron Wheatcroft, Swiss Re | </a:t>
            </a:r>
            <a:r>
              <a:rPr lang="en-US" sz="1000" b="0" kern="1200" dirty="0" smtClean="0">
                <a:solidFill>
                  <a:srgbClr val="283E36"/>
                </a:solidFill>
                <a:latin typeface="SwissReSans" pitchFamily="34" charset="0"/>
                <a:ea typeface="+mn-ea"/>
                <a:cs typeface="+mn-cs"/>
              </a:rPr>
              <a:t>Protect Association 10 July 2015</a:t>
            </a:r>
            <a:endParaRPr lang="en-GB"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15"/>
            </p:custDataLst>
          </p:nvPr>
        </p:nvSpPr>
        <p:spPr>
          <a:xfrm>
            <a:off x="8460432" y="6472512"/>
            <a:ext cx="215256"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4" name="Picture 3"/>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bwMode="gray">
          <a:xfrm>
            <a:off x="401751" y="6456610"/>
            <a:ext cx="924430" cy="2175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60" r:id="rId8"/>
    <p:sldLayoutId id="2147483661"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sz="quarter" idx="12"/>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gray"/>
      </p:pic>
      <p:sp>
        <p:nvSpPr>
          <p:cNvPr id="3" name="Title 2"/>
          <p:cNvSpPr>
            <a:spLocks noGrp="1"/>
          </p:cNvSpPr>
          <p:nvPr>
            <p:ph type="ctrTitle"/>
          </p:nvPr>
        </p:nvSpPr>
        <p:spPr/>
        <p:txBody>
          <a:bodyPr/>
          <a:lstStyle/>
          <a:p>
            <a:r>
              <a:rPr lang="en-US" dirty="0" smtClean="0"/>
              <a:t>Protection - on the road to recovery?</a:t>
            </a:r>
            <a:endParaRPr lang="en-GB" dirty="0"/>
          </a:p>
        </p:txBody>
      </p:sp>
      <p:sp>
        <p:nvSpPr>
          <p:cNvPr id="4" name="Subtitle 3"/>
          <p:cNvSpPr>
            <a:spLocks noGrp="1"/>
          </p:cNvSpPr>
          <p:nvPr>
            <p:ph type="subTitle" idx="1"/>
          </p:nvPr>
        </p:nvSpPr>
        <p:spPr/>
        <p:txBody>
          <a:bodyPr/>
          <a:lstStyle/>
          <a:p>
            <a:r>
              <a:rPr lang="en-US" dirty="0" smtClean="0"/>
              <a:t>Ron Wheatcroft, Swiss Re, Protect Association 10 July 2015</a:t>
            </a:r>
            <a:endParaRPr lang="en-GB" dirty="0"/>
          </a:p>
        </p:txBody>
      </p:sp>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5" cy="324512"/>
          </a:xfrm>
          <a:prstGeom prst="rect">
            <a:avLst/>
          </a:prstGeom>
        </p:spPr>
      </p:pic>
    </p:spTree>
    <p:extLst>
      <p:ext uri="{BB962C8B-B14F-4D97-AF65-F5344CB8AC3E}">
        <p14:creationId xmlns:p14="http://schemas.microsoft.com/office/powerpoint/2010/main" val="125473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blackWhite">
          <a:noFill/>
          <a:ln/>
        </p:spPr>
        <p:txBody>
          <a:bodyPr/>
          <a:lstStyle/>
          <a:p>
            <a:pPr defTabSz="1103313"/>
            <a:r>
              <a:rPr lang="en-GB" dirty="0">
                <a:solidFill>
                  <a:srgbClr val="0070C0"/>
                </a:solidFill>
              </a:rPr>
              <a:t>Top five </a:t>
            </a:r>
            <a:r>
              <a:rPr lang="en-GB" dirty="0" smtClean="0">
                <a:solidFill>
                  <a:srgbClr val="0070C0"/>
                </a:solidFill>
              </a:rPr>
              <a:t>providers, new </a:t>
            </a:r>
            <a:r>
              <a:rPr lang="en-GB" dirty="0">
                <a:solidFill>
                  <a:srgbClr val="0070C0"/>
                </a:solidFill>
              </a:rPr>
              <a:t>individual term sales </a:t>
            </a:r>
            <a:r>
              <a:rPr lang="en-GB" dirty="0" smtClean="0">
                <a:solidFill>
                  <a:srgbClr val="0070C0"/>
                </a:solidFill>
              </a:rPr>
              <a:t>(including term with CI), 2013–14, by policy sales</a:t>
            </a:r>
            <a:endParaRPr lang="en-GB" dirty="0">
              <a:solidFill>
                <a:srgbClr val="0070C0"/>
              </a:solidFill>
            </a:endParaRPr>
          </a:p>
        </p:txBody>
      </p:sp>
      <p:sp>
        <p:nvSpPr>
          <p:cNvPr id="4" name="Slide Number Placeholder 3"/>
          <p:cNvSpPr>
            <a:spLocks noGrp="1"/>
          </p:cNvSpPr>
          <p:nvPr>
            <p:ph type="sldNum" sz="quarter" idx="12"/>
          </p:nvPr>
        </p:nvSpPr>
        <p:spPr/>
        <p:txBody>
          <a:bodyPr/>
          <a:lstStyle/>
          <a:p>
            <a:fld id="{5E4D2043-7E31-4A53-BD33-72A88E682172}" type="slidenum">
              <a:rPr lang="en-GB" smtClean="0"/>
              <a:pPr/>
              <a:t>10</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5609039"/>
              </p:ext>
            </p:extLst>
          </p:nvPr>
        </p:nvGraphicFramePr>
        <p:xfrm>
          <a:off x="684213" y="1628772"/>
          <a:ext cx="8011865" cy="4032474"/>
        </p:xfrm>
        <a:graphic>
          <a:graphicData uri="http://schemas.openxmlformats.org/drawingml/2006/table">
            <a:tbl>
              <a:tblPr firstRow="1" bandRow="1">
                <a:tableStyleId>{4F870FC3-41F4-4639-9F92-194A608F593C}</a:tableStyleId>
              </a:tblPr>
              <a:tblGrid>
                <a:gridCol w="647427"/>
                <a:gridCol w="2160240"/>
                <a:gridCol w="1008112"/>
                <a:gridCol w="720080"/>
                <a:gridCol w="216024"/>
                <a:gridCol w="648072"/>
                <a:gridCol w="864096"/>
                <a:gridCol w="576064"/>
                <a:gridCol w="216024"/>
                <a:gridCol w="955726"/>
              </a:tblGrid>
              <a:tr h="557520">
                <a:tc gridSpan="4">
                  <a:txBody>
                    <a:bodyPr/>
                    <a:lstStyle/>
                    <a:p>
                      <a:pPr algn="ctr"/>
                      <a:r>
                        <a:rPr lang="en-GB" sz="1200" dirty="0" smtClean="0"/>
                        <a:t>2014</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200" dirty="0">
                        <a:solidFill>
                          <a:schemeClr val="bg1"/>
                        </a:solidFill>
                      </a:endParaRPr>
                    </a:p>
                  </a:txBody>
                  <a:tcPr>
                    <a:solidFill>
                      <a:schemeClr val="bg1"/>
                    </a:solidFill>
                  </a:tcPr>
                </a:tc>
                <a:tc gridSpan="3">
                  <a:txBody>
                    <a:bodyPr/>
                    <a:lstStyle/>
                    <a:p>
                      <a:pPr algn="ctr"/>
                      <a:r>
                        <a:rPr lang="en-GB" sz="1200" dirty="0" smtClean="0"/>
                        <a:t>2013</a:t>
                      </a:r>
                      <a:endParaRPr lang="en-GB" sz="1200" dirty="0"/>
                    </a:p>
                  </a:txBody>
                  <a:tcPr>
                    <a:solidFill>
                      <a:schemeClr val="accent6"/>
                    </a:solidFill>
                  </a:tcPr>
                </a:tc>
                <a:tc hMerge="1">
                  <a:txBody>
                    <a:bodyPr/>
                    <a:lstStyle/>
                    <a:p>
                      <a:endParaRPr lang="en-GB" dirty="0"/>
                    </a:p>
                  </a:txBody>
                  <a:tcPr/>
                </a:tc>
                <a:tc hMerge="1">
                  <a:txBody>
                    <a:bodyPr/>
                    <a:lstStyle/>
                    <a:p>
                      <a:endParaRPr lang="en-GB" dirty="0"/>
                    </a:p>
                  </a:txBody>
                  <a:tcPr/>
                </a:tc>
                <a:tc>
                  <a:txBody>
                    <a:bodyPr/>
                    <a:lstStyle/>
                    <a:p>
                      <a:endParaRPr lang="en-GB" sz="1200" dirty="0"/>
                    </a:p>
                  </a:txBody>
                  <a:tcPr>
                    <a:solidFill>
                      <a:schemeClr val="bg1"/>
                    </a:solidFill>
                  </a:tcPr>
                </a:tc>
                <a:tc>
                  <a:txBody>
                    <a:bodyPr/>
                    <a:lstStyle/>
                    <a:p>
                      <a:pPr algn="r"/>
                      <a:r>
                        <a:rPr lang="en-GB" sz="1200" dirty="0" smtClean="0"/>
                        <a:t>2014/13</a:t>
                      </a:r>
                      <a:endParaRPr lang="en-GB" sz="1200" dirty="0"/>
                    </a:p>
                  </a:txBody>
                  <a:tcPr/>
                </a:tc>
              </a:tr>
              <a:tr h="687354">
                <a:tc>
                  <a:txBody>
                    <a:bodyPr/>
                    <a:lstStyle/>
                    <a:p>
                      <a:pPr algn="r"/>
                      <a:r>
                        <a:rPr lang="en-GB" sz="1200" u="sng" dirty="0" smtClean="0"/>
                        <a:t>Rank</a:t>
                      </a:r>
                      <a:endParaRPr lang="en-GB" sz="1200" u="sng" dirty="0"/>
                    </a:p>
                  </a:txBody>
                  <a:tcPr/>
                </a:tc>
                <a:tc>
                  <a:txBody>
                    <a:bodyPr/>
                    <a:lstStyle/>
                    <a:p>
                      <a:r>
                        <a:rPr lang="en-GB" sz="1200" u="sng" dirty="0" smtClean="0"/>
                        <a:t>Company</a:t>
                      </a:r>
                      <a:r>
                        <a:rPr lang="en-GB" sz="1200" u="sng" baseline="0" dirty="0" smtClean="0"/>
                        <a:t> Name</a:t>
                      </a:r>
                      <a:endParaRPr lang="en-GB" sz="1200" u="sng" dirty="0"/>
                    </a:p>
                  </a:txBody>
                  <a:tcPr/>
                </a:tc>
                <a:tc>
                  <a:txBody>
                    <a:bodyPr/>
                    <a:lstStyle/>
                    <a:p>
                      <a:pPr algn="r"/>
                      <a:r>
                        <a:rPr lang="en-GB" sz="1200" u="sng" dirty="0" smtClean="0"/>
                        <a:t>Total</a:t>
                      </a:r>
                      <a:endParaRPr lang="en-GB" sz="1200" u="sng" dirty="0"/>
                    </a:p>
                  </a:txBody>
                  <a:tcPr/>
                </a:tc>
                <a:tc>
                  <a:txBody>
                    <a:bodyPr/>
                    <a:lstStyle/>
                    <a:p>
                      <a:pPr algn="r"/>
                      <a:r>
                        <a:rPr lang="en-GB" sz="1200" u="sng" dirty="0" smtClean="0"/>
                        <a:t>% of Total</a:t>
                      </a:r>
                      <a:endParaRPr lang="en-GB" sz="1200" u="sng" dirty="0"/>
                    </a:p>
                  </a:txBody>
                  <a:tcPr/>
                </a:tc>
                <a:tc>
                  <a:txBody>
                    <a:bodyPr/>
                    <a:lstStyle/>
                    <a:p>
                      <a:endParaRPr lang="en-GB" sz="1200" u="sng" dirty="0">
                        <a:solidFill>
                          <a:schemeClr val="bg1"/>
                        </a:solidFill>
                      </a:endParaRPr>
                    </a:p>
                  </a:txBody>
                  <a:tcPr>
                    <a:solidFill>
                      <a:schemeClr val="bg1"/>
                    </a:solidFill>
                  </a:tcPr>
                </a:tc>
                <a:tc>
                  <a:txBody>
                    <a:bodyPr/>
                    <a:lstStyle/>
                    <a:p>
                      <a:pPr algn="r"/>
                      <a:r>
                        <a:rPr lang="en-GB" sz="1200" u="sng" dirty="0" smtClean="0"/>
                        <a:t>Rank</a:t>
                      </a:r>
                      <a:endParaRPr lang="en-GB" sz="1200" u="sng" dirty="0"/>
                    </a:p>
                  </a:txBody>
                  <a:tcPr/>
                </a:tc>
                <a:tc>
                  <a:txBody>
                    <a:bodyPr/>
                    <a:lstStyle/>
                    <a:p>
                      <a:pPr algn="r"/>
                      <a:r>
                        <a:rPr lang="en-GB" sz="1200" u="sng" dirty="0" smtClean="0"/>
                        <a:t>Total</a:t>
                      </a:r>
                      <a:endParaRPr lang="en-GB" sz="1200" u="sng" dirty="0"/>
                    </a:p>
                  </a:txBody>
                  <a:tcPr/>
                </a:tc>
                <a:tc>
                  <a:txBody>
                    <a:bodyPr/>
                    <a:lstStyle/>
                    <a:p>
                      <a:pPr algn="r"/>
                      <a:r>
                        <a:rPr lang="en-GB" sz="1200" u="sng" dirty="0" smtClean="0"/>
                        <a:t>% of Total</a:t>
                      </a:r>
                      <a:endParaRPr lang="en-GB" sz="1200" u="sng" dirty="0"/>
                    </a:p>
                  </a:txBody>
                  <a:tcPr/>
                </a:tc>
                <a:tc>
                  <a:txBody>
                    <a:bodyPr/>
                    <a:lstStyle/>
                    <a:p>
                      <a:endParaRPr lang="en-GB" sz="1200" u="sng" dirty="0"/>
                    </a:p>
                  </a:txBody>
                  <a:tcPr>
                    <a:solidFill>
                      <a:schemeClr val="bg1"/>
                    </a:solidFill>
                  </a:tcPr>
                </a:tc>
                <a:tc>
                  <a:txBody>
                    <a:bodyPr/>
                    <a:lstStyle/>
                    <a:p>
                      <a:pPr algn="r"/>
                      <a:r>
                        <a:rPr lang="en-GB" sz="1200" u="sng" dirty="0" smtClean="0"/>
                        <a:t>% Change</a:t>
                      </a:r>
                      <a:endParaRPr lang="en-GB" sz="1200" u="sng" dirty="0"/>
                    </a:p>
                  </a:txBody>
                  <a:tcPr/>
                </a:tc>
              </a:tr>
              <a:tr h="557520">
                <a:tc>
                  <a:txBody>
                    <a:bodyPr/>
                    <a:lstStyle/>
                    <a:p>
                      <a:pPr algn="r"/>
                      <a:r>
                        <a:rPr lang="en-GB" sz="1200" dirty="0" smtClean="0"/>
                        <a:t>1</a:t>
                      </a:r>
                      <a:endParaRPr lang="en-GB" sz="1200" dirty="0"/>
                    </a:p>
                  </a:txBody>
                  <a:tcPr/>
                </a:tc>
                <a:tc>
                  <a:txBody>
                    <a:bodyPr/>
                    <a:lstStyle/>
                    <a:p>
                      <a:r>
                        <a:rPr lang="en-GB" sz="1200" dirty="0" smtClean="0"/>
                        <a:t>Legal &amp; General</a:t>
                      </a:r>
                      <a:endParaRPr lang="en-GB" sz="1200" dirty="0"/>
                    </a:p>
                  </a:txBody>
                  <a:tcPr/>
                </a:tc>
                <a:tc>
                  <a:txBody>
                    <a:bodyPr/>
                    <a:lstStyle/>
                    <a:p>
                      <a:pPr algn="r"/>
                      <a:r>
                        <a:rPr lang="en-GB" sz="1200" dirty="0" smtClean="0"/>
                        <a:t>455,204</a:t>
                      </a:r>
                      <a:endParaRPr lang="en-GB" sz="1200" dirty="0"/>
                    </a:p>
                  </a:txBody>
                  <a:tcPr/>
                </a:tc>
                <a:tc>
                  <a:txBody>
                    <a:bodyPr/>
                    <a:lstStyle/>
                    <a:p>
                      <a:pPr algn="r"/>
                      <a:r>
                        <a:rPr lang="en-GB" sz="1200" dirty="0" smtClean="0"/>
                        <a:t>36%</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1</a:t>
                      </a:r>
                      <a:endParaRPr lang="en-GB" sz="1200" dirty="0"/>
                    </a:p>
                  </a:txBody>
                  <a:tcPr/>
                </a:tc>
                <a:tc>
                  <a:txBody>
                    <a:bodyPr/>
                    <a:lstStyle/>
                    <a:p>
                      <a:pPr algn="r"/>
                      <a:r>
                        <a:rPr lang="en-GB" sz="1200" dirty="0" smtClean="0"/>
                        <a:t>363,970</a:t>
                      </a:r>
                      <a:endParaRPr lang="en-GB" sz="1200" dirty="0"/>
                    </a:p>
                  </a:txBody>
                  <a:tcPr/>
                </a:tc>
                <a:tc>
                  <a:txBody>
                    <a:bodyPr/>
                    <a:lstStyle/>
                    <a:p>
                      <a:pPr algn="r"/>
                      <a:r>
                        <a:rPr lang="en-GB" sz="1200" dirty="0" smtClean="0"/>
                        <a:t>30%</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25%</a:t>
                      </a:r>
                      <a:endParaRPr lang="en-GB" sz="1200" dirty="0"/>
                    </a:p>
                  </a:txBody>
                  <a:tcPr/>
                </a:tc>
              </a:tr>
              <a:tr h="557520">
                <a:tc>
                  <a:txBody>
                    <a:bodyPr/>
                    <a:lstStyle/>
                    <a:p>
                      <a:pPr algn="r"/>
                      <a:r>
                        <a:rPr lang="en-GB" sz="1200" dirty="0" smtClean="0"/>
                        <a:t>2</a:t>
                      </a:r>
                      <a:endParaRPr lang="en-GB" sz="1200" dirty="0"/>
                    </a:p>
                  </a:txBody>
                  <a:tcPr/>
                </a:tc>
                <a:tc>
                  <a:txBody>
                    <a:bodyPr/>
                    <a:lstStyle/>
                    <a:p>
                      <a:r>
                        <a:rPr lang="en-GB" sz="1200" dirty="0" smtClean="0"/>
                        <a:t>Aviva</a:t>
                      </a:r>
                      <a:endParaRPr lang="en-GB" sz="1200" dirty="0"/>
                    </a:p>
                  </a:txBody>
                  <a:tcPr/>
                </a:tc>
                <a:tc>
                  <a:txBody>
                    <a:bodyPr/>
                    <a:lstStyle/>
                    <a:p>
                      <a:pPr algn="r"/>
                      <a:r>
                        <a:rPr lang="en-GB" sz="1200" dirty="0" smtClean="0"/>
                        <a:t>222,061</a:t>
                      </a:r>
                      <a:endParaRPr lang="en-GB" sz="1200" dirty="0"/>
                    </a:p>
                  </a:txBody>
                  <a:tcPr/>
                </a:tc>
                <a:tc>
                  <a:txBody>
                    <a:bodyPr/>
                    <a:lstStyle/>
                    <a:p>
                      <a:pPr algn="r"/>
                      <a:r>
                        <a:rPr lang="en-GB" sz="1200" dirty="0" smtClean="0"/>
                        <a:t>17%</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2</a:t>
                      </a:r>
                      <a:endParaRPr lang="en-GB" sz="1200" dirty="0"/>
                    </a:p>
                  </a:txBody>
                  <a:tcPr/>
                </a:tc>
                <a:tc>
                  <a:txBody>
                    <a:bodyPr/>
                    <a:lstStyle/>
                    <a:p>
                      <a:pPr algn="r"/>
                      <a:r>
                        <a:rPr lang="en-GB" sz="1200" dirty="0" smtClean="0"/>
                        <a:t>210,132</a:t>
                      </a:r>
                      <a:endParaRPr lang="en-GB" sz="1200" dirty="0"/>
                    </a:p>
                  </a:txBody>
                  <a:tcPr/>
                </a:tc>
                <a:tc>
                  <a:txBody>
                    <a:bodyPr/>
                    <a:lstStyle/>
                    <a:p>
                      <a:pPr algn="r"/>
                      <a:r>
                        <a:rPr lang="en-GB" sz="1200" dirty="0" smtClean="0"/>
                        <a:t>17%</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6%</a:t>
                      </a:r>
                      <a:endParaRPr lang="en-GB" sz="1200" dirty="0"/>
                    </a:p>
                  </a:txBody>
                  <a:tcPr/>
                </a:tc>
              </a:tr>
              <a:tr h="557520">
                <a:tc>
                  <a:txBody>
                    <a:bodyPr/>
                    <a:lstStyle/>
                    <a:p>
                      <a:pPr algn="r"/>
                      <a:r>
                        <a:rPr lang="en-GB" sz="1200" dirty="0" smtClean="0"/>
                        <a:t>3</a:t>
                      </a:r>
                      <a:endParaRPr lang="en-GB" sz="1200" dirty="0"/>
                    </a:p>
                  </a:txBody>
                  <a:tcPr/>
                </a:tc>
                <a:tc>
                  <a:txBody>
                    <a:bodyPr/>
                    <a:lstStyle/>
                    <a:p>
                      <a:r>
                        <a:rPr lang="en-GB" sz="1200" dirty="0" smtClean="0"/>
                        <a:t>Friends Life</a:t>
                      </a:r>
                      <a:endParaRPr lang="en-GB" sz="1200" dirty="0"/>
                    </a:p>
                  </a:txBody>
                  <a:tcPr/>
                </a:tc>
                <a:tc>
                  <a:txBody>
                    <a:bodyPr/>
                    <a:lstStyle/>
                    <a:p>
                      <a:pPr algn="r"/>
                      <a:r>
                        <a:rPr lang="en-GB" sz="1200" dirty="0" smtClean="0"/>
                        <a:t>115,849</a:t>
                      </a:r>
                      <a:endParaRPr lang="en-GB" sz="1200" dirty="0"/>
                    </a:p>
                  </a:txBody>
                  <a:tcPr/>
                </a:tc>
                <a:tc>
                  <a:txBody>
                    <a:bodyPr/>
                    <a:lstStyle/>
                    <a:p>
                      <a:pPr algn="r"/>
                      <a:r>
                        <a:rPr lang="en-GB" sz="1200" dirty="0" smtClean="0"/>
                        <a:t>9%</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4</a:t>
                      </a:r>
                      <a:endParaRPr lang="en-GB" sz="1200" dirty="0"/>
                    </a:p>
                  </a:txBody>
                  <a:tcPr/>
                </a:tc>
                <a:tc>
                  <a:txBody>
                    <a:bodyPr/>
                    <a:lstStyle/>
                    <a:p>
                      <a:pPr algn="r"/>
                      <a:r>
                        <a:rPr lang="en-GB" sz="1200" dirty="0" smtClean="0"/>
                        <a:t>99,415</a:t>
                      </a:r>
                      <a:endParaRPr lang="en-GB" sz="1200" dirty="0"/>
                    </a:p>
                  </a:txBody>
                  <a:tcPr/>
                </a:tc>
                <a:tc>
                  <a:txBody>
                    <a:bodyPr/>
                    <a:lstStyle/>
                    <a:p>
                      <a:pPr algn="r"/>
                      <a:r>
                        <a:rPr lang="en-GB" sz="1200" dirty="0" smtClean="0"/>
                        <a:t>8%</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17%</a:t>
                      </a:r>
                      <a:endParaRPr lang="en-GB" sz="1200" dirty="0"/>
                    </a:p>
                  </a:txBody>
                  <a:tcPr/>
                </a:tc>
              </a:tr>
              <a:tr h="557520">
                <a:tc>
                  <a:txBody>
                    <a:bodyPr/>
                    <a:lstStyle/>
                    <a:p>
                      <a:pPr algn="r"/>
                      <a:r>
                        <a:rPr lang="en-GB" sz="1200" dirty="0" smtClean="0"/>
                        <a:t>4</a:t>
                      </a:r>
                      <a:endParaRPr lang="en-GB" sz="1200" dirty="0"/>
                    </a:p>
                  </a:txBody>
                  <a:tcPr/>
                </a:tc>
                <a:tc>
                  <a:txBody>
                    <a:bodyPr/>
                    <a:lstStyle/>
                    <a:p>
                      <a:r>
                        <a:rPr lang="en-GB" sz="1200" dirty="0" smtClean="0"/>
                        <a:t>Lloyds Banking</a:t>
                      </a:r>
                      <a:r>
                        <a:rPr lang="en-GB" sz="1200" baseline="0" dirty="0" smtClean="0"/>
                        <a:t> Group</a:t>
                      </a:r>
                      <a:endParaRPr lang="en-GB" sz="1200" dirty="0"/>
                    </a:p>
                  </a:txBody>
                  <a:tcPr/>
                </a:tc>
                <a:tc>
                  <a:txBody>
                    <a:bodyPr/>
                    <a:lstStyle/>
                    <a:p>
                      <a:pPr algn="r"/>
                      <a:r>
                        <a:rPr lang="en-GB" sz="1200" dirty="0" smtClean="0"/>
                        <a:t>112,918</a:t>
                      </a:r>
                      <a:endParaRPr lang="en-GB" sz="1200" dirty="0"/>
                    </a:p>
                  </a:txBody>
                  <a:tcPr/>
                </a:tc>
                <a:tc>
                  <a:txBody>
                    <a:bodyPr/>
                    <a:lstStyle/>
                    <a:p>
                      <a:pPr algn="r"/>
                      <a:r>
                        <a:rPr lang="en-GB" sz="1200" dirty="0" smtClean="0"/>
                        <a:t>9%</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3</a:t>
                      </a:r>
                      <a:endParaRPr lang="en-GB" sz="1200" dirty="0"/>
                    </a:p>
                  </a:txBody>
                  <a:tcPr/>
                </a:tc>
                <a:tc>
                  <a:txBody>
                    <a:bodyPr/>
                    <a:lstStyle/>
                    <a:p>
                      <a:pPr algn="r"/>
                      <a:r>
                        <a:rPr lang="en-GB" sz="1200" dirty="0" smtClean="0"/>
                        <a:t>174,631</a:t>
                      </a:r>
                      <a:endParaRPr lang="en-GB" sz="1200" dirty="0"/>
                    </a:p>
                  </a:txBody>
                  <a:tcPr/>
                </a:tc>
                <a:tc>
                  <a:txBody>
                    <a:bodyPr/>
                    <a:lstStyle/>
                    <a:p>
                      <a:pPr algn="r"/>
                      <a:r>
                        <a:rPr lang="en-GB" sz="1200" dirty="0" smtClean="0"/>
                        <a:t>14%</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-35%</a:t>
                      </a:r>
                      <a:endParaRPr lang="en-GB" sz="1200" dirty="0"/>
                    </a:p>
                  </a:txBody>
                  <a:tcPr/>
                </a:tc>
              </a:tr>
              <a:tr h="557520">
                <a:tc>
                  <a:txBody>
                    <a:bodyPr/>
                    <a:lstStyle/>
                    <a:p>
                      <a:pPr algn="r"/>
                      <a:r>
                        <a:rPr lang="en-GB" sz="1200" dirty="0" smtClean="0"/>
                        <a:t>5</a:t>
                      </a:r>
                      <a:endParaRPr lang="en-GB" sz="1200" dirty="0"/>
                    </a:p>
                  </a:txBody>
                  <a:tcPr/>
                </a:tc>
                <a:tc>
                  <a:txBody>
                    <a:bodyPr/>
                    <a:lstStyle/>
                    <a:p>
                      <a:r>
                        <a:rPr lang="en-GB" sz="1200" dirty="0" smtClean="0"/>
                        <a:t>AIG Life</a:t>
                      </a:r>
                      <a:endParaRPr lang="en-GB" sz="1200" dirty="0"/>
                    </a:p>
                  </a:txBody>
                  <a:tcPr/>
                </a:tc>
                <a:tc>
                  <a:txBody>
                    <a:bodyPr/>
                    <a:lstStyle/>
                    <a:p>
                      <a:pPr algn="r"/>
                      <a:r>
                        <a:rPr lang="en-GB" sz="1200" dirty="0" smtClean="0"/>
                        <a:t>82,463</a:t>
                      </a:r>
                      <a:endParaRPr lang="en-GB" sz="1200" dirty="0"/>
                    </a:p>
                  </a:txBody>
                  <a:tcPr/>
                </a:tc>
                <a:tc>
                  <a:txBody>
                    <a:bodyPr/>
                    <a:lstStyle/>
                    <a:p>
                      <a:pPr algn="r"/>
                      <a:r>
                        <a:rPr lang="en-GB" sz="1200" dirty="0" smtClean="0"/>
                        <a:t>6%</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5</a:t>
                      </a:r>
                      <a:endParaRPr lang="en-GB" sz="1200" dirty="0"/>
                    </a:p>
                  </a:txBody>
                  <a:tcPr/>
                </a:tc>
                <a:tc>
                  <a:txBody>
                    <a:bodyPr/>
                    <a:lstStyle/>
                    <a:p>
                      <a:pPr algn="r"/>
                      <a:r>
                        <a:rPr lang="en-GB" sz="1200" dirty="0" smtClean="0"/>
                        <a:t>72,597</a:t>
                      </a:r>
                      <a:endParaRPr lang="en-GB" sz="1200" dirty="0"/>
                    </a:p>
                  </a:txBody>
                  <a:tcPr/>
                </a:tc>
                <a:tc>
                  <a:txBody>
                    <a:bodyPr/>
                    <a:lstStyle/>
                    <a:p>
                      <a:pPr algn="r"/>
                      <a:r>
                        <a:rPr lang="en-GB" sz="1200" dirty="0" smtClean="0"/>
                        <a:t>6%</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14%</a:t>
                      </a:r>
                      <a:endParaRPr lang="en-GB" sz="1200" dirty="0"/>
                    </a:p>
                  </a:txBody>
                  <a:tcPr/>
                </a:tc>
              </a:tr>
            </a:tbl>
          </a:graphicData>
        </a:graphic>
      </p:graphicFrame>
    </p:spTree>
    <p:extLst>
      <p:ext uri="{BB962C8B-B14F-4D97-AF65-F5344CB8AC3E}">
        <p14:creationId xmlns:p14="http://schemas.microsoft.com/office/powerpoint/2010/main" val="2635909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blackWhite">
          <a:noFill/>
          <a:ln/>
        </p:spPr>
        <p:txBody>
          <a:bodyPr/>
          <a:lstStyle/>
          <a:p>
            <a:pPr defTabSz="1103313"/>
            <a:r>
              <a:rPr lang="en-GB" dirty="0">
                <a:solidFill>
                  <a:srgbClr val="0070C0"/>
                </a:solidFill>
              </a:rPr>
              <a:t>Top five </a:t>
            </a:r>
            <a:r>
              <a:rPr lang="en-GB" dirty="0" smtClean="0">
                <a:solidFill>
                  <a:srgbClr val="0070C0"/>
                </a:solidFill>
              </a:rPr>
              <a:t>providers, new </a:t>
            </a:r>
            <a:r>
              <a:rPr lang="en-GB" dirty="0">
                <a:solidFill>
                  <a:srgbClr val="0070C0"/>
                </a:solidFill>
              </a:rPr>
              <a:t>individual </a:t>
            </a:r>
            <a:r>
              <a:rPr lang="en-GB" dirty="0" smtClean="0">
                <a:solidFill>
                  <a:srgbClr val="0070C0"/>
                </a:solidFill>
              </a:rPr>
              <a:t>CI sales, including stand-alone and accelerated life cover, 2013-14</a:t>
            </a:r>
            <a:endParaRPr lang="en-GB" dirty="0">
              <a:solidFill>
                <a:srgbClr val="0070C0"/>
              </a:solidFill>
            </a:endParaRPr>
          </a:p>
        </p:txBody>
      </p:sp>
      <p:sp>
        <p:nvSpPr>
          <p:cNvPr id="4" name="Slide Number Placeholder 3"/>
          <p:cNvSpPr>
            <a:spLocks noGrp="1"/>
          </p:cNvSpPr>
          <p:nvPr>
            <p:ph type="sldNum" sz="quarter" idx="12"/>
          </p:nvPr>
        </p:nvSpPr>
        <p:spPr/>
        <p:txBody>
          <a:bodyPr/>
          <a:lstStyle/>
          <a:p>
            <a:fld id="{5E4D2043-7E31-4A53-BD33-72A88E682172}" type="slidenum">
              <a:rPr lang="en-GB" smtClean="0"/>
              <a:pPr/>
              <a:t>11</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4733550"/>
              </p:ext>
            </p:extLst>
          </p:nvPr>
        </p:nvGraphicFramePr>
        <p:xfrm>
          <a:off x="684213" y="1628772"/>
          <a:ext cx="8011865" cy="3888459"/>
        </p:xfrm>
        <a:graphic>
          <a:graphicData uri="http://schemas.openxmlformats.org/drawingml/2006/table">
            <a:tbl>
              <a:tblPr firstRow="1" bandRow="1">
                <a:tableStyleId>{4F870FC3-41F4-4639-9F92-194A608F593C}</a:tableStyleId>
              </a:tblPr>
              <a:tblGrid>
                <a:gridCol w="647427"/>
                <a:gridCol w="2160240"/>
                <a:gridCol w="1008112"/>
                <a:gridCol w="720080"/>
                <a:gridCol w="216024"/>
                <a:gridCol w="648072"/>
                <a:gridCol w="864096"/>
                <a:gridCol w="576064"/>
                <a:gridCol w="216024"/>
                <a:gridCol w="955726"/>
              </a:tblGrid>
              <a:tr h="537609">
                <a:tc gridSpan="4">
                  <a:txBody>
                    <a:bodyPr/>
                    <a:lstStyle/>
                    <a:p>
                      <a:pPr algn="ctr"/>
                      <a:r>
                        <a:rPr lang="en-GB" sz="1200" dirty="0" smtClean="0"/>
                        <a:t>2014</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200" dirty="0">
                        <a:solidFill>
                          <a:schemeClr val="bg1"/>
                        </a:solidFill>
                      </a:endParaRPr>
                    </a:p>
                  </a:txBody>
                  <a:tcPr>
                    <a:solidFill>
                      <a:schemeClr val="bg1"/>
                    </a:solidFill>
                  </a:tcPr>
                </a:tc>
                <a:tc gridSpan="3">
                  <a:txBody>
                    <a:bodyPr/>
                    <a:lstStyle/>
                    <a:p>
                      <a:pPr algn="ctr"/>
                      <a:r>
                        <a:rPr lang="en-GB" sz="1200" dirty="0" smtClean="0"/>
                        <a:t>2013</a:t>
                      </a:r>
                      <a:endParaRPr lang="en-GB" sz="1200" dirty="0"/>
                    </a:p>
                  </a:txBody>
                  <a:tcPr>
                    <a:solidFill>
                      <a:schemeClr val="accent6"/>
                    </a:solidFill>
                  </a:tcPr>
                </a:tc>
                <a:tc hMerge="1">
                  <a:txBody>
                    <a:bodyPr/>
                    <a:lstStyle/>
                    <a:p>
                      <a:endParaRPr lang="en-GB" dirty="0"/>
                    </a:p>
                  </a:txBody>
                  <a:tcPr/>
                </a:tc>
                <a:tc hMerge="1">
                  <a:txBody>
                    <a:bodyPr/>
                    <a:lstStyle/>
                    <a:p>
                      <a:endParaRPr lang="en-GB" dirty="0"/>
                    </a:p>
                  </a:txBody>
                  <a:tcPr/>
                </a:tc>
                <a:tc>
                  <a:txBody>
                    <a:bodyPr/>
                    <a:lstStyle/>
                    <a:p>
                      <a:endParaRPr lang="en-GB" sz="1200" dirty="0"/>
                    </a:p>
                  </a:txBody>
                  <a:tcPr>
                    <a:solidFill>
                      <a:schemeClr val="bg1"/>
                    </a:solidFill>
                  </a:tcPr>
                </a:tc>
                <a:tc>
                  <a:txBody>
                    <a:bodyPr/>
                    <a:lstStyle/>
                    <a:p>
                      <a:pPr algn="r"/>
                      <a:r>
                        <a:rPr lang="en-GB" sz="1200" dirty="0" smtClean="0"/>
                        <a:t>2014/13</a:t>
                      </a:r>
                      <a:endParaRPr lang="en-GB" sz="1200" dirty="0"/>
                    </a:p>
                  </a:txBody>
                  <a:tcPr/>
                </a:tc>
              </a:tr>
              <a:tr h="662805">
                <a:tc>
                  <a:txBody>
                    <a:bodyPr/>
                    <a:lstStyle/>
                    <a:p>
                      <a:pPr algn="r"/>
                      <a:r>
                        <a:rPr lang="en-GB" sz="1200" u="sng" dirty="0" smtClean="0"/>
                        <a:t>Rank</a:t>
                      </a:r>
                      <a:endParaRPr lang="en-GB" sz="1200" u="sng" dirty="0"/>
                    </a:p>
                  </a:txBody>
                  <a:tcPr/>
                </a:tc>
                <a:tc>
                  <a:txBody>
                    <a:bodyPr/>
                    <a:lstStyle/>
                    <a:p>
                      <a:r>
                        <a:rPr lang="en-GB" sz="1200" u="sng" dirty="0" smtClean="0"/>
                        <a:t>Company</a:t>
                      </a:r>
                      <a:r>
                        <a:rPr lang="en-GB" sz="1200" u="sng" baseline="0" dirty="0" smtClean="0"/>
                        <a:t> Name</a:t>
                      </a:r>
                      <a:endParaRPr lang="en-GB" sz="1200" u="sng" dirty="0"/>
                    </a:p>
                  </a:txBody>
                  <a:tcPr/>
                </a:tc>
                <a:tc>
                  <a:txBody>
                    <a:bodyPr/>
                    <a:lstStyle/>
                    <a:p>
                      <a:pPr algn="r"/>
                      <a:r>
                        <a:rPr lang="en-GB" sz="1200" u="sng" dirty="0" smtClean="0"/>
                        <a:t>Total</a:t>
                      </a:r>
                      <a:endParaRPr lang="en-GB" sz="1200" u="sng" dirty="0"/>
                    </a:p>
                  </a:txBody>
                  <a:tcPr/>
                </a:tc>
                <a:tc>
                  <a:txBody>
                    <a:bodyPr/>
                    <a:lstStyle/>
                    <a:p>
                      <a:pPr algn="r"/>
                      <a:r>
                        <a:rPr lang="en-GB" sz="1200" u="sng" dirty="0" smtClean="0"/>
                        <a:t>% of Total</a:t>
                      </a:r>
                      <a:endParaRPr lang="en-GB" sz="1200" u="sng" dirty="0"/>
                    </a:p>
                  </a:txBody>
                  <a:tcPr/>
                </a:tc>
                <a:tc>
                  <a:txBody>
                    <a:bodyPr/>
                    <a:lstStyle/>
                    <a:p>
                      <a:endParaRPr lang="en-GB" sz="1200" u="sng" dirty="0">
                        <a:solidFill>
                          <a:schemeClr val="bg1"/>
                        </a:solidFill>
                      </a:endParaRPr>
                    </a:p>
                  </a:txBody>
                  <a:tcPr>
                    <a:solidFill>
                      <a:schemeClr val="bg1"/>
                    </a:solidFill>
                  </a:tcPr>
                </a:tc>
                <a:tc>
                  <a:txBody>
                    <a:bodyPr/>
                    <a:lstStyle/>
                    <a:p>
                      <a:pPr algn="r"/>
                      <a:r>
                        <a:rPr lang="en-GB" sz="1200" u="sng" dirty="0" smtClean="0"/>
                        <a:t>Rank</a:t>
                      </a:r>
                      <a:endParaRPr lang="en-GB" sz="1200" u="sng" dirty="0"/>
                    </a:p>
                  </a:txBody>
                  <a:tcPr/>
                </a:tc>
                <a:tc>
                  <a:txBody>
                    <a:bodyPr/>
                    <a:lstStyle/>
                    <a:p>
                      <a:pPr algn="r"/>
                      <a:r>
                        <a:rPr lang="en-GB" sz="1200" u="sng" dirty="0" smtClean="0"/>
                        <a:t>Total</a:t>
                      </a:r>
                      <a:endParaRPr lang="en-GB" sz="1200" u="sng" dirty="0"/>
                    </a:p>
                  </a:txBody>
                  <a:tcPr/>
                </a:tc>
                <a:tc>
                  <a:txBody>
                    <a:bodyPr/>
                    <a:lstStyle/>
                    <a:p>
                      <a:pPr algn="r"/>
                      <a:r>
                        <a:rPr lang="en-GB" sz="1200" u="sng" dirty="0" smtClean="0"/>
                        <a:t>% of Total</a:t>
                      </a:r>
                      <a:endParaRPr lang="en-GB" sz="1200" u="sng" dirty="0"/>
                    </a:p>
                  </a:txBody>
                  <a:tcPr/>
                </a:tc>
                <a:tc>
                  <a:txBody>
                    <a:bodyPr/>
                    <a:lstStyle/>
                    <a:p>
                      <a:endParaRPr lang="en-GB" sz="1200" u="sng" dirty="0"/>
                    </a:p>
                  </a:txBody>
                  <a:tcPr>
                    <a:solidFill>
                      <a:schemeClr val="bg1"/>
                    </a:solidFill>
                  </a:tcPr>
                </a:tc>
                <a:tc>
                  <a:txBody>
                    <a:bodyPr/>
                    <a:lstStyle/>
                    <a:p>
                      <a:pPr algn="r"/>
                      <a:r>
                        <a:rPr lang="en-GB" sz="1200" u="sng" dirty="0" smtClean="0"/>
                        <a:t>% Change</a:t>
                      </a:r>
                      <a:endParaRPr lang="en-GB" sz="1200" u="sng" dirty="0"/>
                    </a:p>
                  </a:txBody>
                  <a:tcPr/>
                </a:tc>
              </a:tr>
              <a:tr h="537609">
                <a:tc>
                  <a:txBody>
                    <a:bodyPr/>
                    <a:lstStyle/>
                    <a:p>
                      <a:pPr algn="r"/>
                      <a:r>
                        <a:rPr lang="en-GB" sz="1200" dirty="0" smtClean="0"/>
                        <a:t>1</a:t>
                      </a:r>
                      <a:endParaRPr lang="en-GB" sz="1200" dirty="0"/>
                    </a:p>
                  </a:txBody>
                  <a:tcPr/>
                </a:tc>
                <a:tc>
                  <a:txBody>
                    <a:bodyPr/>
                    <a:lstStyle/>
                    <a:p>
                      <a:r>
                        <a:rPr lang="en-GB" sz="1200" dirty="0" smtClean="0"/>
                        <a:t>Legal &amp; General</a:t>
                      </a:r>
                      <a:endParaRPr lang="en-GB" sz="1200" dirty="0"/>
                    </a:p>
                  </a:txBody>
                  <a:tcPr/>
                </a:tc>
                <a:tc>
                  <a:txBody>
                    <a:bodyPr/>
                    <a:lstStyle/>
                    <a:p>
                      <a:pPr algn="r"/>
                      <a:r>
                        <a:rPr lang="en-GB" sz="1200" dirty="0" smtClean="0"/>
                        <a:t>130,291</a:t>
                      </a:r>
                      <a:endParaRPr lang="en-GB" sz="1200" dirty="0"/>
                    </a:p>
                  </a:txBody>
                  <a:tcPr/>
                </a:tc>
                <a:tc>
                  <a:txBody>
                    <a:bodyPr/>
                    <a:lstStyle/>
                    <a:p>
                      <a:pPr algn="r"/>
                      <a:r>
                        <a:rPr lang="en-GB" sz="1200" dirty="0" smtClean="0"/>
                        <a:t>28%</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1</a:t>
                      </a:r>
                      <a:endParaRPr lang="en-GB" sz="1200" dirty="0"/>
                    </a:p>
                  </a:txBody>
                  <a:tcPr/>
                </a:tc>
                <a:tc>
                  <a:txBody>
                    <a:bodyPr/>
                    <a:lstStyle/>
                    <a:p>
                      <a:pPr algn="r"/>
                      <a:r>
                        <a:rPr lang="en-GB" sz="1200" dirty="0" smtClean="0"/>
                        <a:t>106,094</a:t>
                      </a:r>
                      <a:endParaRPr lang="en-GB" sz="1200" dirty="0"/>
                    </a:p>
                  </a:txBody>
                  <a:tcPr/>
                </a:tc>
                <a:tc>
                  <a:txBody>
                    <a:bodyPr/>
                    <a:lstStyle/>
                    <a:p>
                      <a:pPr algn="r"/>
                      <a:r>
                        <a:rPr lang="en-GB" sz="1200" dirty="0" smtClean="0"/>
                        <a:t>24%</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23%</a:t>
                      </a:r>
                      <a:endParaRPr lang="en-GB" sz="1200" dirty="0"/>
                    </a:p>
                  </a:txBody>
                  <a:tcPr/>
                </a:tc>
              </a:tr>
              <a:tr h="537609">
                <a:tc>
                  <a:txBody>
                    <a:bodyPr/>
                    <a:lstStyle/>
                    <a:p>
                      <a:pPr algn="r"/>
                      <a:r>
                        <a:rPr lang="en-GB" sz="1200" dirty="0" smtClean="0"/>
                        <a:t>2</a:t>
                      </a:r>
                      <a:endParaRPr lang="en-GB" sz="1200" dirty="0"/>
                    </a:p>
                  </a:txBody>
                  <a:tcPr/>
                </a:tc>
                <a:tc>
                  <a:txBody>
                    <a:bodyPr/>
                    <a:lstStyle/>
                    <a:p>
                      <a:r>
                        <a:rPr lang="en-GB" sz="1200" dirty="0" smtClean="0"/>
                        <a:t>Aviva</a:t>
                      </a:r>
                      <a:endParaRPr lang="en-GB" sz="1200" dirty="0"/>
                    </a:p>
                  </a:txBody>
                  <a:tcPr/>
                </a:tc>
                <a:tc>
                  <a:txBody>
                    <a:bodyPr/>
                    <a:lstStyle/>
                    <a:p>
                      <a:pPr algn="r"/>
                      <a:r>
                        <a:rPr lang="en-GB" sz="1200" dirty="0" smtClean="0"/>
                        <a:t>71,960</a:t>
                      </a:r>
                      <a:endParaRPr lang="en-GB" sz="1200" dirty="0"/>
                    </a:p>
                  </a:txBody>
                  <a:tcPr/>
                </a:tc>
                <a:tc>
                  <a:txBody>
                    <a:bodyPr/>
                    <a:lstStyle/>
                    <a:p>
                      <a:pPr algn="r"/>
                      <a:r>
                        <a:rPr lang="en-GB" sz="1200" dirty="0" smtClean="0"/>
                        <a:t>15%</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3</a:t>
                      </a:r>
                      <a:endParaRPr lang="en-GB" sz="1200" dirty="0"/>
                    </a:p>
                  </a:txBody>
                  <a:tcPr/>
                </a:tc>
                <a:tc>
                  <a:txBody>
                    <a:bodyPr/>
                    <a:lstStyle/>
                    <a:p>
                      <a:pPr algn="r"/>
                      <a:r>
                        <a:rPr lang="en-GB" sz="1200" dirty="0" smtClean="0"/>
                        <a:t>55,376</a:t>
                      </a:r>
                      <a:endParaRPr lang="en-GB" sz="1200" dirty="0"/>
                    </a:p>
                  </a:txBody>
                  <a:tcPr/>
                </a:tc>
                <a:tc>
                  <a:txBody>
                    <a:bodyPr/>
                    <a:lstStyle/>
                    <a:p>
                      <a:pPr algn="r"/>
                      <a:r>
                        <a:rPr lang="en-GB" sz="1200" dirty="0" smtClean="0"/>
                        <a:t>12%</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30%</a:t>
                      </a:r>
                      <a:endParaRPr lang="en-GB" sz="1200" dirty="0"/>
                    </a:p>
                  </a:txBody>
                  <a:tcPr/>
                </a:tc>
              </a:tr>
              <a:tr h="537609">
                <a:tc>
                  <a:txBody>
                    <a:bodyPr/>
                    <a:lstStyle/>
                    <a:p>
                      <a:pPr algn="r"/>
                      <a:r>
                        <a:rPr lang="en-GB" sz="1200" dirty="0" smtClean="0"/>
                        <a:t>3</a:t>
                      </a:r>
                      <a:endParaRPr lang="en-GB" sz="1200" dirty="0"/>
                    </a:p>
                  </a:txBody>
                  <a:tcPr/>
                </a:tc>
                <a:tc>
                  <a:txBody>
                    <a:bodyPr/>
                    <a:lstStyle/>
                    <a:p>
                      <a:r>
                        <a:rPr lang="en-GB" sz="1200" dirty="0" smtClean="0"/>
                        <a:t>Friends Life</a:t>
                      </a:r>
                      <a:endParaRPr lang="en-GB" sz="1200" dirty="0"/>
                    </a:p>
                  </a:txBody>
                  <a:tcPr/>
                </a:tc>
                <a:tc>
                  <a:txBody>
                    <a:bodyPr/>
                    <a:lstStyle/>
                    <a:p>
                      <a:pPr algn="r"/>
                      <a:r>
                        <a:rPr lang="en-GB" sz="1200" dirty="0" smtClean="0"/>
                        <a:t>64,398</a:t>
                      </a:r>
                      <a:endParaRPr lang="en-GB" sz="1200" dirty="0"/>
                    </a:p>
                  </a:txBody>
                  <a:tcPr/>
                </a:tc>
                <a:tc>
                  <a:txBody>
                    <a:bodyPr/>
                    <a:lstStyle/>
                    <a:p>
                      <a:pPr algn="r"/>
                      <a:r>
                        <a:rPr lang="en-GB" sz="1200" dirty="0" smtClean="0"/>
                        <a:t>14%</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4</a:t>
                      </a:r>
                      <a:endParaRPr lang="en-GB" sz="1200" dirty="0"/>
                    </a:p>
                  </a:txBody>
                  <a:tcPr/>
                </a:tc>
                <a:tc>
                  <a:txBody>
                    <a:bodyPr/>
                    <a:lstStyle/>
                    <a:p>
                      <a:pPr algn="r"/>
                      <a:r>
                        <a:rPr lang="en-GB" sz="1200" dirty="0" smtClean="0"/>
                        <a:t>49,678</a:t>
                      </a:r>
                      <a:endParaRPr lang="en-GB" sz="1200" dirty="0"/>
                    </a:p>
                  </a:txBody>
                  <a:tcPr/>
                </a:tc>
                <a:tc>
                  <a:txBody>
                    <a:bodyPr/>
                    <a:lstStyle/>
                    <a:p>
                      <a:pPr algn="r"/>
                      <a:r>
                        <a:rPr lang="en-GB" sz="1200" dirty="0" smtClean="0"/>
                        <a:t>12%</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30%</a:t>
                      </a:r>
                      <a:endParaRPr lang="en-GB" sz="1200" dirty="0"/>
                    </a:p>
                  </a:txBody>
                  <a:tcPr/>
                </a:tc>
              </a:tr>
              <a:tr h="537609">
                <a:tc>
                  <a:txBody>
                    <a:bodyPr/>
                    <a:lstStyle/>
                    <a:p>
                      <a:pPr algn="r"/>
                      <a:r>
                        <a:rPr lang="en-GB" sz="1200" dirty="0" smtClean="0"/>
                        <a:t>4</a:t>
                      </a:r>
                      <a:endParaRPr lang="en-GB" sz="1200" dirty="0"/>
                    </a:p>
                  </a:txBody>
                  <a:tcPr/>
                </a:tc>
                <a:tc>
                  <a:txBody>
                    <a:bodyPr/>
                    <a:lstStyle/>
                    <a:p>
                      <a:r>
                        <a:rPr lang="en-GB" sz="1200" dirty="0" smtClean="0"/>
                        <a:t>Lloyds Banking</a:t>
                      </a:r>
                      <a:r>
                        <a:rPr lang="en-GB" sz="1200" baseline="0" dirty="0" smtClean="0"/>
                        <a:t> Group</a:t>
                      </a:r>
                      <a:endParaRPr lang="en-GB" sz="1200" dirty="0"/>
                    </a:p>
                  </a:txBody>
                  <a:tcPr/>
                </a:tc>
                <a:tc>
                  <a:txBody>
                    <a:bodyPr/>
                    <a:lstStyle/>
                    <a:p>
                      <a:pPr algn="r"/>
                      <a:r>
                        <a:rPr lang="en-GB" sz="1200" dirty="0" smtClean="0"/>
                        <a:t>62,800</a:t>
                      </a:r>
                      <a:endParaRPr lang="en-GB" sz="1200" dirty="0"/>
                    </a:p>
                  </a:txBody>
                  <a:tcPr/>
                </a:tc>
                <a:tc>
                  <a:txBody>
                    <a:bodyPr/>
                    <a:lstStyle/>
                    <a:p>
                      <a:pPr algn="r"/>
                      <a:r>
                        <a:rPr lang="en-GB" sz="1200" dirty="0" smtClean="0"/>
                        <a:t>13%</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2</a:t>
                      </a:r>
                      <a:endParaRPr lang="en-GB" sz="1200" dirty="0"/>
                    </a:p>
                  </a:txBody>
                  <a:tcPr/>
                </a:tc>
                <a:tc>
                  <a:txBody>
                    <a:bodyPr/>
                    <a:lstStyle/>
                    <a:p>
                      <a:pPr algn="r"/>
                      <a:r>
                        <a:rPr lang="en-GB" sz="1200" dirty="0" smtClean="0"/>
                        <a:t>99,236</a:t>
                      </a:r>
                      <a:endParaRPr lang="en-GB" sz="1200" dirty="0"/>
                    </a:p>
                  </a:txBody>
                  <a:tcPr/>
                </a:tc>
                <a:tc>
                  <a:txBody>
                    <a:bodyPr/>
                    <a:lstStyle/>
                    <a:p>
                      <a:pPr algn="r"/>
                      <a:r>
                        <a:rPr lang="en-GB" sz="1200" dirty="0" smtClean="0"/>
                        <a:t>22%</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-37%</a:t>
                      </a:r>
                      <a:endParaRPr lang="en-GB" sz="1200" dirty="0"/>
                    </a:p>
                  </a:txBody>
                  <a:tcPr/>
                </a:tc>
              </a:tr>
              <a:tr h="537609">
                <a:tc>
                  <a:txBody>
                    <a:bodyPr/>
                    <a:lstStyle/>
                    <a:p>
                      <a:pPr algn="r"/>
                      <a:r>
                        <a:rPr lang="en-GB" sz="1200" dirty="0" smtClean="0"/>
                        <a:t>5</a:t>
                      </a:r>
                      <a:endParaRPr lang="en-GB" sz="1200" dirty="0"/>
                    </a:p>
                  </a:txBody>
                  <a:tcPr/>
                </a:tc>
                <a:tc>
                  <a:txBody>
                    <a:bodyPr/>
                    <a:lstStyle/>
                    <a:p>
                      <a:r>
                        <a:rPr lang="en-GB" sz="1200" dirty="0" smtClean="0"/>
                        <a:t>Vitality</a:t>
                      </a:r>
                      <a:endParaRPr lang="en-GB" sz="1200" dirty="0"/>
                    </a:p>
                  </a:txBody>
                  <a:tcPr/>
                </a:tc>
                <a:tc>
                  <a:txBody>
                    <a:bodyPr/>
                    <a:lstStyle/>
                    <a:p>
                      <a:pPr algn="r"/>
                      <a:r>
                        <a:rPr lang="en-GB" sz="1200" dirty="0" smtClean="0"/>
                        <a:t>43,773</a:t>
                      </a:r>
                      <a:endParaRPr lang="en-GB" sz="1200" dirty="0"/>
                    </a:p>
                  </a:txBody>
                  <a:tcPr/>
                </a:tc>
                <a:tc>
                  <a:txBody>
                    <a:bodyPr/>
                    <a:lstStyle/>
                    <a:p>
                      <a:pPr algn="r"/>
                      <a:r>
                        <a:rPr lang="en-GB" sz="1200" dirty="0" smtClean="0"/>
                        <a:t>9%</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5</a:t>
                      </a:r>
                      <a:endParaRPr lang="en-GB" sz="1200" dirty="0"/>
                    </a:p>
                  </a:txBody>
                  <a:tcPr/>
                </a:tc>
                <a:tc>
                  <a:txBody>
                    <a:bodyPr/>
                    <a:lstStyle/>
                    <a:p>
                      <a:pPr algn="r"/>
                      <a:r>
                        <a:rPr lang="en-GB" sz="1200" dirty="0" smtClean="0"/>
                        <a:t>30,538</a:t>
                      </a:r>
                      <a:endParaRPr lang="en-GB" sz="1200" dirty="0"/>
                    </a:p>
                  </a:txBody>
                  <a:tcPr/>
                </a:tc>
                <a:tc>
                  <a:txBody>
                    <a:bodyPr/>
                    <a:lstStyle/>
                    <a:p>
                      <a:pPr algn="r"/>
                      <a:r>
                        <a:rPr lang="en-GB" sz="1200" dirty="0" smtClean="0"/>
                        <a:t>7%</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43%</a:t>
                      </a:r>
                      <a:endParaRPr lang="en-GB" sz="1200" dirty="0"/>
                    </a:p>
                  </a:txBody>
                  <a:tcPr/>
                </a:tc>
              </a:tr>
            </a:tbl>
          </a:graphicData>
        </a:graphic>
      </p:graphicFrame>
      <p:sp>
        <p:nvSpPr>
          <p:cNvPr id="6" name="Content Placeholder 3"/>
          <p:cNvSpPr txBox="1">
            <a:spLocks/>
          </p:cNvSpPr>
          <p:nvPr/>
        </p:nvSpPr>
        <p:spPr bwMode="black">
          <a:xfrm>
            <a:off x="656591" y="5517232"/>
            <a:ext cx="7991475" cy="504056"/>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0019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GB" dirty="0" smtClean="0"/>
              <a:t>Total new individual IP sales by volume, 2010-14</a:t>
            </a:r>
            <a:endParaRPr lang="en-GB" dirty="0"/>
          </a:p>
        </p:txBody>
      </p:sp>
      <p:sp>
        <p:nvSpPr>
          <p:cNvPr id="296979" name="Rectangle 19"/>
          <p:cNvSpPr>
            <a:spLocks noChangeArrowheads="1"/>
          </p:cNvSpPr>
          <p:nvPr/>
        </p:nvSpPr>
        <p:spPr bwMode="auto">
          <a:xfrm>
            <a:off x="825500" y="1719263"/>
            <a:ext cx="65" cy="276999"/>
          </a:xfrm>
          <a:prstGeom prst="rect">
            <a:avLst/>
          </a:prstGeom>
          <a:noFill/>
          <a:ln w="9525">
            <a:noFill/>
            <a:miter lim="800000"/>
            <a:headEnd/>
            <a:tailEnd/>
          </a:ln>
        </p:spPr>
        <p:txBody>
          <a:bodyPr wrap="none" lIns="0" tIns="0" rIns="0" bIns="0">
            <a:spAutoFit/>
          </a:bodyPr>
          <a:lstStyle/>
          <a:p>
            <a:endParaRPr lang="en-GB" b="0" dirty="0"/>
          </a:p>
        </p:txBody>
      </p:sp>
      <p:graphicFrame>
        <p:nvGraphicFramePr>
          <p:cNvPr id="6" name="Chart 5"/>
          <p:cNvGraphicFramePr>
            <a:graphicFrameLocks noGrp="1"/>
          </p:cNvGraphicFramePr>
          <p:nvPr>
            <p:extLst>
              <p:ext uri="{D42A27DB-BD31-4B8C-83A1-F6EECF244321}">
                <p14:modId xmlns:p14="http://schemas.microsoft.com/office/powerpoint/2010/main" val="4039792021"/>
              </p:ext>
            </p:extLst>
          </p:nvPr>
        </p:nvGraphicFramePr>
        <p:xfrm>
          <a:off x="684213" y="1268759"/>
          <a:ext cx="7991475" cy="453650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E4D2043-7E31-4A53-BD33-72A88E682172}" type="slidenum">
              <a:rPr lang="en-GB" smtClean="0"/>
              <a:pPr/>
              <a:t>12</a:t>
            </a:fld>
            <a:endParaRPr lang="en-GB" dirty="0"/>
          </a:p>
        </p:txBody>
      </p:sp>
    </p:spTree>
    <p:extLst>
      <p:ext uri="{BB962C8B-B14F-4D97-AF65-F5344CB8AC3E}">
        <p14:creationId xmlns:p14="http://schemas.microsoft.com/office/powerpoint/2010/main" val="2982053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blackWhite">
          <a:noFill/>
          <a:ln/>
        </p:spPr>
        <p:txBody>
          <a:bodyPr/>
          <a:lstStyle/>
          <a:p>
            <a:pPr defTabSz="1103313"/>
            <a:r>
              <a:rPr lang="en-GB" dirty="0">
                <a:solidFill>
                  <a:srgbClr val="0070C0"/>
                </a:solidFill>
              </a:rPr>
              <a:t>Top five </a:t>
            </a:r>
            <a:r>
              <a:rPr lang="en-GB" dirty="0" smtClean="0">
                <a:solidFill>
                  <a:srgbClr val="0070C0"/>
                </a:solidFill>
              </a:rPr>
              <a:t>product providers, new individual income protection sales, 2013-14</a:t>
            </a:r>
            <a:endParaRPr lang="en-GB" dirty="0">
              <a:solidFill>
                <a:srgbClr val="0070C0"/>
              </a:solidFill>
            </a:endParaRPr>
          </a:p>
        </p:txBody>
      </p:sp>
      <p:sp>
        <p:nvSpPr>
          <p:cNvPr id="4" name="Slide Number Placeholder 3"/>
          <p:cNvSpPr>
            <a:spLocks noGrp="1"/>
          </p:cNvSpPr>
          <p:nvPr>
            <p:ph type="sldNum" sz="quarter" idx="12"/>
          </p:nvPr>
        </p:nvSpPr>
        <p:spPr/>
        <p:txBody>
          <a:bodyPr/>
          <a:lstStyle/>
          <a:p>
            <a:fld id="{5E4D2043-7E31-4A53-BD33-72A88E682172}" type="slidenum">
              <a:rPr lang="en-GB" smtClean="0"/>
              <a:pPr/>
              <a:t>13</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4403125"/>
              </p:ext>
            </p:extLst>
          </p:nvPr>
        </p:nvGraphicFramePr>
        <p:xfrm>
          <a:off x="684213" y="1628772"/>
          <a:ext cx="8011865" cy="4032474"/>
        </p:xfrm>
        <a:graphic>
          <a:graphicData uri="http://schemas.openxmlformats.org/drawingml/2006/table">
            <a:tbl>
              <a:tblPr firstRow="1" bandRow="1">
                <a:tableStyleId>{4F870FC3-41F4-4639-9F92-194A608F593C}</a:tableStyleId>
              </a:tblPr>
              <a:tblGrid>
                <a:gridCol w="647427"/>
                <a:gridCol w="2160240"/>
                <a:gridCol w="1008112"/>
                <a:gridCol w="720080"/>
                <a:gridCol w="216024"/>
                <a:gridCol w="648072"/>
                <a:gridCol w="864096"/>
                <a:gridCol w="576064"/>
                <a:gridCol w="216024"/>
                <a:gridCol w="955726"/>
              </a:tblGrid>
              <a:tr h="557520">
                <a:tc gridSpan="4">
                  <a:txBody>
                    <a:bodyPr/>
                    <a:lstStyle/>
                    <a:p>
                      <a:pPr algn="ctr"/>
                      <a:r>
                        <a:rPr lang="en-GB" sz="1200" dirty="0" smtClean="0"/>
                        <a:t>2014</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200" dirty="0">
                        <a:solidFill>
                          <a:schemeClr val="bg1"/>
                        </a:solidFill>
                      </a:endParaRPr>
                    </a:p>
                  </a:txBody>
                  <a:tcPr>
                    <a:solidFill>
                      <a:schemeClr val="bg1"/>
                    </a:solidFill>
                  </a:tcPr>
                </a:tc>
                <a:tc gridSpan="3">
                  <a:txBody>
                    <a:bodyPr/>
                    <a:lstStyle/>
                    <a:p>
                      <a:pPr algn="ctr"/>
                      <a:r>
                        <a:rPr lang="en-GB" sz="1200" dirty="0" smtClean="0"/>
                        <a:t>2013</a:t>
                      </a:r>
                      <a:endParaRPr lang="en-GB" sz="1200" dirty="0"/>
                    </a:p>
                  </a:txBody>
                  <a:tcPr>
                    <a:solidFill>
                      <a:schemeClr val="accent6"/>
                    </a:solidFill>
                  </a:tcPr>
                </a:tc>
                <a:tc hMerge="1">
                  <a:txBody>
                    <a:bodyPr/>
                    <a:lstStyle/>
                    <a:p>
                      <a:endParaRPr lang="en-GB" dirty="0"/>
                    </a:p>
                  </a:txBody>
                  <a:tcPr/>
                </a:tc>
                <a:tc hMerge="1">
                  <a:txBody>
                    <a:bodyPr/>
                    <a:lstStyle/>
                    <a:p>
                      <a:endParaRPr lang="en-GB" dirty="0"/>
                    </a:p>
                  </a:txBody>
                  <a:tcPr/>
                </a:tc>
                <a:tc>
                  <a:txBody>
                    <a:bodyPr/>
                    <a:lstStyle/>
                    <a:p>
                      <a:endParaRPr lang="en-GB" sz="1200" dirty="0"/>
                    </a:p>
                  </a:txBody>
                  <a:tcPr>
                    <a:solidFill>
                      <a:schemeClr val="bg1"/>
                    </a:solidFill>
                  </a:tcPr>
                </a:tc>
                <a:tc>
                  <a:txBody>
                    <a:bodyPr/>
                    <a:lstStyle/>
                    <a:p>
                      <a:pPr algn="r"/>
                      <a:r>
                        <a:rPr lang="en-GB" sz="1200" dirty="0" smtClean="0"/>
                        <a:t>2014/13</a:t>
                      </a:r>
                      <a:endParaRPr lang="en-GB" sz="1200" dirty="0"/>
                    </a:p>
                  </a:txBody>
                  <a:tcPr/>
                </a:tc>
              </a:tr>
              <a:tr h="687354">
                <a:tc>
                  <a:txBody>
                    <a:bodyPr/>
                    <a:lstStyle/>
                    <a:p>
                      <a:pPr algn="r"/>
                      <a:r>
                        <a:rPr lang="en-GB" sz="1200" u="sng" dirty="0" smtClean="0"/>
                        <a:t>Rank</a:t>
                      </a:r>
                      <a:endParaRPr lang="en-GB" sz="1200" u="sng" dirty="0"/>
                    </a:p>
                  </a:txBody>
                  <a:tcPr/>
                </a:tc>
                <a:tc>
                  <a:txBody>
                    <a:bodyPr/>
                    <a:lstStyle/>
                    <a:p>
                      <a:r>
                        <a:rPr lang="en-GB" sz="1200" u="sng" dirty="0" smtClean="0"/>
                        <a:t>Company</a:t>
                      </a:r>
                      <a:r>
                        <a:rPr lang="en-GB" sz="1200" u="sng" baseline="0" dirty="0" smtClean="0"/>
                        <a:t> Name</a:t>
                      </a:r>
                      <a:endParaRPr lang="en-GB" sz="1200" u="sng" dirty="0"/>
                    </a:p>
                  </a:txBody>
                  <a:tcPr/>
                </a:tc>
                <a:tc>
                  <a:txBody>
                    <a:bodyPr/>
                    <a:lstStyle/>
                    <a:p>
                      <a:pPr algn="r"/>
                      <a:r>
                        <a:rPr lang="en-GB" sz="1200" u="sng" dirty="0" smtClean="0"/>
                        <a:t>Total</a:t>
                      </a:r>
                      <a:endParaRPr lang="en-GB" sz="1200" u="sng" dirty="0"/>
                    </a:p>
                  </a:txBody>
                  <a:tcPr/>
                </a:tc>
                <a:tc>
                  <a:txBody>
                    <a:bodyPr/>
                    <a:lstStyle/>
                    <a:p>
                      <a:pPr algn="r"/>
                      <a:r>
                        <a:rPr lang="en-GB" sz="1200" u="sng" dirty="0" smtClean="0"/>
                        <a:t>% of Total</a:t>
                      </a:r>
                      <a:endParaRPr lang="en-GB" sz="1200" u="sng" dirty="0"/>
                    </a:p>
                  </a:txBody>
                  <a:tcPr/>
                </a:tc>
                <a:tc>
                  <a:txBody>
                    <a:bodyPr/>
                    <a:lstStyle/>
                    <a:p>
                      <a:endParaRPr lang="en-GB" sz="1200" u="sng" dirty="0">
                        <a:solidFill>
                          <a:schemeClr val="bg1"/>
                        </a:solidFill>
                      </a:endParaRPr>
                    </a:p>
                  </a:txBody>
                  <a:tcPr>
                    <a:solidFill>
                      <a:schemeClr val="bg1"/>
                    </a:solidFill>
                  </a:tcPr>
                </a:tc>
                <a:tc>
                  <a:txBody>
                    <a:bodyPr/>
                    <a:lstStyle/>
                    <a:p>
                      <a:pPr algn="r"/>
                      <a:r>
                        <a:rPr lang="en-GB" sz="1200" u="sng" dirty="0" smtClean="0"/>
                        <a:t>Rank</a:t>
                      </a:r>
                      <a:endParaRPr lang="en-GB" sz="1200" u="sng" dirty="0"/>
                    </a:p>
                  </a:txBody>
                  <a:tcPr/>
                </a:tc>
                <a:tc>
                  <a:txBody>
                    <a:bodyPr/>
                    <a:lstStyle/>
                    <a:p>
                      <a:pPr algn="r"/>
                      <a:r>
                        <a:rPr lang="en-GB" sz="1200" u="sng" dirty="0" smtClean="0"/>
                        <a:t>Total</a:t>
                      </a:r>
                      <a:endParaRPr lang="en-GB" sz="1200" u="sng" dirty="0"/>
                    </a:p>
                  </a:txBody>
                  <a:tcPr/>
                </a:tc>
                <a:tc>
                  <a:txBody>
                    <a:bodyPr/>
                    <a:lstStyle/>
                    <a:p>
                      <a:pPr algn="r"/>
                      <a:r>
                        <a:rPr lang="en-GB" sz="1200" u="sng" dirty="0" smtClean="0"/>
                        <a:t>% of Total</a:t>
                      </a:r>
                      <a:endParaRPr lang="en-GB" sz="1200" u="sng" dirty="0"/>
                    </a:p>
                  </a:txBody>
                  <a:tcPr/>
                </a:tc>
                <a:tc>
                  <a:txBody>
                    <a:bodyPr/>
                    <a:lstStyle/>
                    <a:p>
                      <a:endParaRPr lang="en-GB" sz="1200" u="sng" dirty="0"/>
                    </a:p>
                  </a:txBody>
                  <a:tcPr>
                    <a:solidFill>
                      <a:schemeClr val="bg1"/>
                    </a:solidFill>
                  </a:tcPr>
                </a:tc>
                <a:tc>
                  <a:txBody>
                    <a:bodyPr/>
                    <a:lstStyle/>
                    <a:p>
                      <a:pPr algn="r"/>
                      <a:r>
                        <a:rPr lang="en-GB" sz="1200" u="sng" dirty="0" smtClean="0"/>
                        <a:t>% Change</a:t>
                      </a:r>
                      <a:endParaRPr lang="en-GB" sz="1200" u="sng" dirty="0"/>
                    </a:p>
                  </a:txBody>
                  <a:tcPr/>
                </a:tc>
              </a:tr>
              <a:tr h="557520">
                <a:tc>
                  <a:txBody>
                    <a:bodyPr/>
                    <a:lstStyle/>
                    <a:p>
                      <a:pPr algn="r"/>
                      <a:r>
                        <a:rPr lang="en-GB" sz="1200" dirty="0" smtClean="0"/>
                        <a:t>1</a:t>
                      </a:r>
                      <a:endParaRPr lang="en-GB" sz="1200" dirty="0"/>
                    </a:p>
                  </a:txBody>
                  <a:tcPr/>
                </a:tc>
                <a:tc>
                  <a:txBody>
                    <a:bodyPr/>
                    <a:lstStyle/>
                    <a:p>
                      <a:r>
                        <a:rPr lang="en-GB" sz="1200" dirty="0" smtClean="0"/>
                        <a:t>Friends Life</a:t>
                      </a:r>
                      <a:endParaRPr lang="en-GB" sz="1200" dirty="0"/>
                    </a:p>
                  </a:txBody>
                  <a:tcPr/>
                </a:tc>
                <a:tc>
                  <a:txBody>
                    <a:bodyPr/>
                    <a:lstStyle/>
                    <a:p>
                      <a:pPr algn="r"/>
                      <a:r>
                        <a:rPr lang="en-GB" sz="1200" dirty="0" smtClean="0"/>
                        <a:t>20,255</a:t>
                      </a:r>
                      <a:endParaRPr lang="en-GB" sz="1200" dirty="0"/>
                    </a:p>
                  </a:txBody>
                  <a:tcPr/>
                </a:tc>
                <a:tc>
                  <a:txBody>
                    <a:bodyPr/>
                    <a:lstStyle/>
                    <a:p>
                      <a:pPr algn="r"/>
                      <a:r>
                        <a:rPr lang="en-GB" sz="1200" dirty="0" smtClean="0"/>
                        <a:t>22%</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1</a:t>
                      </a:r>
                      <a:endParaRPr lang="en-GB" sz="1200" dirty="0"/>
                    </a:p>
                  </a:txBody>
                  <a:tcPr/>
                </a:tc>
                <a:tc>
                  <a:txBody>
                    <a:bodyPr/>
                    <a:lstStyle/>
                    <a:p>
                      <a:pPr algn="r"/>
                      <a:r>
                        <a:rPr lang="en-GB" sz="1200" dirty="0" smtClean="0"/>
                        <a:t>17,798</a:t>
                      </a:r>
                      <a:endParaRPr lang="en-GB" sz="1200" dirty="0"/>
                    </a:p>
                  </a:txBody>
                  <a:tcPr/>
                </a:tc>
                <a:tc>
                  <a:txBody>
                    <a:bodyPr/>
                    <a:lstStyle/>
                    <a:p>
                      <a:pPr algn="r"/>
                      <a:r>
                        <a:rPr lang="en-GB" sz="1200" dirty="0" smtClean="0"/>
                        <a:t>20%</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14%</a:t>
                      </a:r>
                      <a:endParaRPr lang="en-GB" sz="1200" dirty="0"/>
                    </a:p>
                  </a:txBody>
                  <a:tcPr/>
                </a:tc>
              </a:tr>
              <a:tr h="557520">
                <a:tc>
                  <a:txBody>
                    <a:bodyPr/>
                    <a:lstStyle/>
                    <a:p>
                      <a:pPr algn="r"/>
                      <a:r>
                        <a:rPr lang="en-GB" sz="1200" dirty="0" smtClean="0"/>
                        <a:t>2</a:t>
                      </a:r>
                      <a:endParaRPr lang="en-GB" sz="1200" dirty="0"/>
                    </a:p>
                  </a:txBody>
                  <a:tcPr/>
                </a:tc>
                <a:tc>
                  <a:txBody>
                    <a:bodyPr/>
                    <a:lstStyle/>
                    <a:p>
                      <a:r>
                        <a:rPr lang="en-GB" sz="1200" dirty="0" smtClean="0"/>
                        <a:t>LV=</a:t>
                      </a:r>
                      <a:endParaRPr lang="en-GB" sz="1200" dirty="0"/>
                    </a:p>
                  </a:txBody>
                  <a:tcPr/>
                </a:tc>
                <a:tc>
                  <a:txBody>
                    <a:bodyPr/>
                    <a:lstStyle/>
                    <a:p>
                      <a:pPr algn="r"/>
                      <a:r>
                        <a:rPr lang="en-GB" sz="1200" dirty="0" smtClean="0"/>
                        <a:t>19,679</a:t>
                      </a:r>
                      <a:endParaRPr lang="en-GB" sz="1200" dirty="0"/>
                    </a:p>
                  </a:txBody>
                  <a:tcPr/>
                </a:tc>
                <a:tc>
                  <a:txBody>
                    <a:bodyPr/>
                    <a:lstStyle/>
                    <a:p>
                      <a:pPr algn="r"/>
                      <a:r>
                        <a:rPr lang="en-GB" sz="1200" dirty="0" smtClean="0"/>
                        <a:t>21%</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3</a:t>
                      </a:r>
                      <a:endParaRPr lang="en-GB" sz="1200" dirty="0"/>
                    </a:p>
                  </a:txBody>
                  <a:tcPr/>
                </a:tc>
                <a:tc>
                  <a:txBody>
                    <a:bodyPr/>
                    <a:lstStyle/>
                    <a:p>
                      <a:pPr algn="r"/>
                      <a:r>
                        <a:rPr lang="en-GB" sz="1200" dirty="0" smtClean="0"/>
                        <a:t>12,723</a:t>
                      </a:r>
                      <a:endParaRPr lang="en-GB" sz="1200" dirty="0"/>
                    </a:p>
                  </a:txBody>
                  <a:tcPr/>
                </a:tc>
                <a:tc>
                  <a:txBody>
                    <a:bodyPr/>
                    <a:lstStyle/>
                    <a:p>
                      <a:pPr algn="r"/>
                      <a:r>
                        <a:rPr lang="en-GB" sz="1200" dirty="0" smtClean="0"/>
                        <a:t>14%</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55%</a:t>
                      </a:r>
                      <a:endParaRPr lang="en-GB" sz="1200" dirty="0"/>
                    </a:p>
                  </a:txBody>
                  <a:tcPr/>
                </a:tc>
              </a:tr>
              <a:tr h="557520">
                <a:tc>
                  <a:txBody>
                    <a:bodyPr/>
                    <a:lstStyle/>
                    <a:p>
                      <a:pPr algn="r"/>
                      <a:r>
                        <a:rPr lang="en-GB" sz="1200" dirty="0" smtClean="0"/>
                        <a:t>3</a:t>
                      </a:r>
                      <a:endParaRPr lang="en-GB" sz="1200" dirty="0"/>
                    </a:p>
                  </a:txBody>
                  <a:tcPr/>
                </a:tc>
                <a:tc>
                  <a:txBody>
                    <a:bodyPr/>
                    <a:lstStyle/>
                    <a:p>
                      <a:r>
                        <a:rPr lang="en-GB" sz="1200" dirty="0" smtClean="0"/>
                        <a:t>Legal &amp; General</a:t>
                      </a:r>
                      <a:endParaRPr lang="en-GB" sz="1200" dirty="0"/>
                    </a:p>
                  </a:txBody>
                  <a:tcPr/>
                </a:tc>
                <a:tc>
                  <a:txBody>
                    <a:bodyPr/>
                    <a:lstStyle/>
                    <a:p>
                      <a:pPr algn="r"/>
                      <a:r>
                        <a:rPr lang="en-GB" sz="1200" dirty="0" smtClean="0"/>
                        <a:t>10,890</a:t>
                      </a:r>
                      <a:endParaRPr lang="en-GB" sz="1200" dirty="0"/>
                    </a:p>
                  </a:txBody>
                  <a:tcPr/>
                </a:tc>
                <a:tc>
                  <a:txBody>
                    <a:bodyPr/>
                    <a:lstStyle/>
                    <a:p>
                      <a:pPr algn="r"/>
                      <a:r>
                        <a:rPr lang="en-GB" sz="1200" dirty="0" smtClean="0"/>
                        <a:t>12%</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4</a:t>
                      </a:r>
                      <a:endParaRPr lang="en-GB" sz="1200" dirty="0"/>
                    </a:p>
                  </a:txBody>
                  <a:tcPr/>
                </a:tc>
                <a:tc>
                  <a:txBody>
                    <a:bodyPr/>
                    <a:lstStyle/>
                    <a:p>
                      <a:pPr algn="r"/>
                      <a:r>
                        <a:rPr lang="en-GB" sz="1200" dirty="0" smtClean="0"/>
                        <a:t>8,043</a:t>
                      </a:r>
                      <a:endParaRPr lang="en-GB" sz="1200" dirty="0"/>
                    </a:p>
                  </a:txBody>
                  <a:tcPr/>
                </a:tc>
                <a:tc>
                  <a:txBody>
                    <a:bodyPr/>
                    <a:lstStyle/>
                    <a:p>
                      <a:pPr algn="r"/>
                      <a:r>
                        <a:rPr lang="en-GB" sz="1200" dirty="0" smtClean="0"/>
                        <a:t>9%</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35%</a:t>
                      </a:r>
                      <a:endParaRPr lang="en-GB" sz="1200" dirty="0"/>
                    </a:p>
                  </a:txBody>
                  <a:tcPr/>
                </a:tc>
              </a:tr>
              <a:tr h="557520">
                <a:tc>
                  <a:txBody>
                    <a:bodyPr/>
                    <a:lstStyle/>
                    <a:p>
                      <a:pPr algn="r"/>
                      <a:r>
                        <a:rPr lang="en-GB" sz="1200" dirty="0" smtClean="0"/>
                        <a:t>4</a:t>
                      </a:r>
                      <a:endParaRPr lang="en-GB" sz="1200" dirty="0"/>
                    </a:p>
                  </a:txBody>
                  <a:tcPr/>
                </a:tc>
                <a:tc>
                  <a:txBody>
                    <a:bodyPr/>
                    <a:lstStyle/>
                    <a:p>
                      <a:r>
                        <a:rPr lang="en-GB" sz="1200" dirty="0" smtClean="0"/>
                        <a:t>Lloyds Banking Group</a:t>
                      </a:r>
                      <a:endParaRPr lang="en-GB" sz="1200" dirty="0"/>
                    </a:p>
                  </a:txBody>
                  <a:tcPr/>
                </a:tc>
                <a:tc>
                  <a:txBody>
                    <a:bodyPr/>
                    <a:lstStyle/>
                    <a:p>
                      <a:pPr algn="r"/>
                      <a:r>
                        <a:rPr lang="en-GB" sz="1200" dirty="0" smtClean="0"/>
                        <a:t>7,494</a:t>
                      </a:r>
                      <a:endParaRPr lang="en-GB" sz="1200" dirty="0"/>
                    </a:p>
                  </a:txBody>
                  <a:tcPr/>
                </a:tc>
                <a:tc>
                  <a:txBody>
                    <a:bodyPr/>
                    <a:lstStyle/>
                    <a:p>
                      <a:pPr algn="r"/>
                      <a:r>
                        <a:rPr lang="en-GB" sz="1200" dirty="0" smtClean="0"/>
                        <a:t>8%</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2</a:t>
                      </a:r>
                      <a:endParaRPr lang="en-GB" sz="1200" dirty="0"/>
                    </a:p>
                  </a:txBody>
                  <a:tcPr/>
                </a:tc>
                <a:tc>
                  <a:txBody>
                    <a:bodyPr/>
                    <a:lstStyle/>
                    <a:p>
                      <a:pPr algn="r"/>
                      <a:r>
                        <a:rPr lang="en-GB" sz="1200" dirty="0" smtClean="0"/>
                        <a:t>12,758</a:t>
                      </a:r>
                      <a:endParaRPr lang="en-GB" sz="1200" dirty="0"/>
                    </a:p>
                  </a:txBody>
                  <a:tcPr/>
                </a:tc>
                <a:tc>
                  <a:txBody>
                    <a:bodyPr/>
                    <a:lstStyle/>
                    <a:p>
                      <a:pPr algn="r"/>
                      <a:r>
                        <a:rPr lang="en-GB" sz="1200" dirty="0" smtClean="0"/>
                        <a:t>14%</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-41%</a:t>
                      </a:r>
                      <a:endParaRPr lang="en-GB" sz="1200" dirty="0"/>
                    </a:p>
                  </a:txBody>
                  <a:tcPr/>
                </a:tc>
              </a:tr>
              <a:tr h="557520">
                <a:tc>
                  <a:txBody>
                    <a:bodyPr/>
                    <a:lstStyle/>
                    <a:p>
                      <a:pPr algn="r"/>
                      <a:r>
                        <a:rPr lang="en-GB" sz="1200" dirty="0" smtClean="0"/>
                        <a:t>5</a:t>
                      </a:r>
                      <a:endParaRPr lang="en-GB" sz="1200" dirty="0"/>
                    </a:p>
                  </a:txBody>
                  <a:tcPr/>
                </a:tc>
                <a:tc>
                  <a:txBody>
                    <a:bodyPr/>
                    <a:lstStyle/>
                    <a:p>
                      <a:r>
                        <a:rPr lang="en-GB" sz="1200" dirty="0" smtClean="0"/>
                        <a:t>Exeter Family Friendly</a:t>
                      </a:r>
                      <a:endParaRPr lang="en-GB" sz="1200" dirty="0"/>
                    </a:p>
                  </a:txBody>
                  <a:tcPr/>
                </a:tc>
                <a:tc>
                  <a:txBody>
                    <a:bodyPr/>
                    <a:lstStyle/>
                    <a:p>
                      <a:pPr algn="r"/>
                      <a:r>
                        <a:rPr lang="en-GB" sz="1200" dirty="0" smtClean="0"/>
                        <a:t>6,498</a:t>
                      </a:r>
                      <a:endParaRPr lang="en-GB" sz="1200" dirty="0"/>
                    </a:p>
                  </a:txBody>
                  <a:tcPr/>
                </a:tc>
                <a:tc>
                  <a:txBody>
                    <a:bodyPr/>
                    <a:lstStyle/>
                    <a:p>
                      <a:pPr algn="r"/>
                      <a:r>
                        <a:rPr lang="en-GB" sz="1200" dirty="0" smtClean="0"/>
                        <a:t>7%</a:t>
                      </a:r>
                      <a:endParaRPr lang="en-GB" sz="1200" dirty="0"/>
                    </a:p>
                  </a:txBody>
                  <a:tcPr/>
                </a:tc>
                <a:tc>
                  <a:txBody>
                    <a:bodyPr/>
                    <a:lstStyle/>
                    <a:p>
                      <a:endParaRPr lang="en-GB" sz="1200" dirty="0">
                        <a:solidFill>
                          <a:schemeClr val="bg1"/>
                        </a:solidFill>
                      </a:endParaRPr>
                    </a:p>
                  </a:txBody>
                  <a:tcPr>
                    <a:solidFill>
                      <a:schemeClr val="bg1"/>
                    </a:solidFill>
                  </a:tcPr>
                </a:tc>
                <a:tc>
                  <a:txBody>
                    <a:bodyPr/>
                    <a:lstStyle/>
                    <a:p>
                      <a:pPr algn="r"/>
                      <a:r>
                        <a:rPr lang="en-GB" sz="1200" dirty="0" smtClean="0"/>
                        <a:t>-</a:t>
                      </a:r>
                      <a:endParaRPr lang="en-GB" sz="1200" dirty="0"/>
                    </a:p>
                  </a:txBody>
                  <a:tcPr/>
                </a:tc>
                <a:tc>
                  <a:txBody>
                    <a:bodyPr/>
                    <a:lstStyle/>
                    <a:p>
                      <a:pPr algn="r"/>
                      <a:r>
                        <a:rPr lang="en-GB" sz="1200" dirty="0" smtClean="0"/>
                        <a:t>-</a:t>
                      </a:r>
                      <a:endParaRPr lang="en-GB" sz="1200" dirty="0"/>
                    </a:p>
                  </a:txBody>
                  <a:tcPr/>
                </a:tc>
                <a:tc>
                  <a:txBody>
                    <a:bodyPr/>
                    <a:lstStyle/>
                    <a:p>
                      <a:pPr algn="r"/>
                      <a:r>
                        <a:rPr lang="en-GB" sz="1200" dirty="0" smtClean="0"/>
                        <a:t>-</a:t>
                      </a:r>
                      <a:endParaRPr lang="en-GB" sz="1200" dirty="0"/>
                    </a:p>
                  </a:txBody>
                  <a:tcPr/>
                </a:tc>
                <a:tc>
                  <a:txBody>
                    <a:bodyPr/>
                    <a:lstStyle/>
                    <a:p>
                      <a:endParaRPr lang="en-GB" sz="1200" dirty="0"/>
                    </a:p>
                  </a:txBody>
                  <a:tcPr>
                    <a:solidFill>
                      <a:schemeClr val="bg1"/>
                    </a:solidFill>
                  </a:tcPr>
                </a:tc>
                <a:tc>
                  <a:txBody>
                    <a:bodyPr/>
                    <a:lstStyle/>
                    <a:p>
                      <a:pPr algn="r"/>
                      <a:r>
                        <a:rPr lang="en-GB" sz="1200" dirty="0" smtClean="0"/>
                        <a:t>-</a:t>
                      </a:r>
                      <a:endParaRPr lang="en-GB" sz="1200" dirty="0"/>
                    </a:p>
                  </a:txBody>
                  <a:tcPr/>
                </a:tc>
              </a:tr>
            </a:tbl>
          </a:graphicData>
        </a:graphic>
      </p:graphicFrame>
    </p:spTree>
    <p:extLst>
      <p:ext uri="{BB962C8B-B14F-4D97-AF65-F5344CB8AC3E}">
        <p14:creationId xmlns:p14="http://schemas.microsoft.com/office/powerpoint/2010/main" val="157551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Total new individual whole life policy sales, unit-linked, non-linked and guaranteed acceptance plans, 2010-14</a:t>
            </a:r>
            <a:endParaRPr lang="en-GB" dirty="0"/>
          </a:p>
        </p:txBody>
      </p:sp>
      <p:sp>
        <p:nvSpPr>
          <p:cNvPr id="3" name="Slide Number Placeholder 2"/>
          <p:cNvSpPr>
            <a:spLocks noGrp="1"/>
          </p:cNvSpPr>
          <p:nvPr>
            <p:ph type="sldNum" sz="quarter" idx="12"/>
          </p:nvPr>
        </p:nvSpPr>
        <p:spPr/>
        <p:txBody>
          <a:bodyPr/>
          <a:lstStyle/>
          <a:p>
            <a:fld id="{5E4D2043-7E31-4A53-BD33-72A88E682172}" type="slidenum">
              <a:rPr lang="en-GB" smtClean="0"/>
              <a:pPr/>
              <a:t>14</a:t>
            </a:fld>
            <a:endParaRPr lang="en-GB" dirty="0"/>
          </a:p>
        </p:txBody>
      </p:sp>
      <p:pic>
        <p:nvPicPr>
          <p:cNvPr id="8" name="Picture 7"/>
          <p:cNvPicPr>
            <a:picLocks noChangeAspect="1"/>
          </p:cNvPicPr>
          <p:nvPr/>
        </p:nvPicPr>
        <p:blipFill>
          <a:blip r:embed="rId3"/>
          <a:stretch>
            <a:fillRect/>
          </a:stretch>
        </p:blipFill>
        <p:spPr>
          <a:xfrm>
            <a:off x="698997" y="3717032"/>
            <a:ext cx="8007003" cy="1944216"/>
          </a:xfrm>
          <a:prstGeom prst="rect">
            <a:avLst/>
          </a:prstGeom>
        </p:spPr>
      </p:pic>
      <p:pic>
        <p:nvPicPr>
          <p:cNvPr id="10" name="Picture 9"/>
          <p:cNvPicPr>
            <a:picLocks noChangeAspect="1"/>
          </p:cNvPicPr>
          <p:nvPr/>
        </p:nvPicPr>
        <p:blipFill>
          <a:blip r:embed="rId4"/>
          <a:stretch>
            <a:fillRect/>
          </a:stretch>
        </p:blipFill>
        <p:spPr>
          <a:xfrm>
            <a:off x="684213" y="1844824"/>
            <a:ext cx="8007003" cy="1656184"/>
          </a:xfrm>
          <a:prstGeom prst="rect">
            <a:avLst/>
          </a:prstGeom>
        </p:spPr>
      </p:pic>
    </p:spTree>
    <p:extLst>
      <p:ext uri="{BB962C8B-B14F-4D97-AF65-F5344CB8AC3E}">
        <p14:creationId xmlns:p14="http://schemas.microsoft.com/office/powerpoint/2010/main" val="241435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94834655"/>
              </p:ext>
            </p:extLst>
          </p:nvPr>
        </p:nvGraphicFramePr>
        <p:xfrm>
          <a:off x="684213" y="1196753"/>
          <a:ext cx="7991475"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a:t>The overall market </a:t>
            </a:r>
            <a:r>
              <a:rPr lang="en-GB" dirty="0" smtClean="0"/>
              <a:t>mood </a:t>
            </a:r>
            <a:endParaRPr lang="en-GB" dirty="0"/>
          </a:p>
        </p:txBody>
      </p:sp>
      <p:sp>
        <p:nvSpPr>
          <p:cNvPr id="2" name="Slide Number Placeholder 1"/>
          <p:cNvSpPr>
            <a:spLocks noGrp="1"/>
          </p:cNvSpPr>
          <p:nvPr>
            <p:ph type="sldNum" sz="quarter" idx="12"/>
          </p:nvPr>
        </p:nvSpPr>
        <p:spPr/>
        <p:txBody>
          <a:bodyPr/>
          <a:lstStyle/>
          <a:p>
            <a:fld id="{5E4D2043-7E31-4A53-BD33-72A88E682172}" type="slidenum">
              <a:rPr lang="en-GB" smtClean="0"/>
              <a:pPr/>
              <a:t>15</a:t>
            </a:fld>
            <a:endParaRPr lang="en-GB" dirty="0"/>
          </a:p>
        </p:txBody>
      </p:sp>
    </p:spTree>
    <p:extLst>
      <p:ext uri="{BB962C8B-B14F-4D97-AF65-F5344CB8AC3E}">
        <p14:creationId xmlns:p14="http://schemas.microsoft.com/office/powerpoint/2010/main" val="406896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mortgage market</a:t>
            </a:r>
            <a:endParaRPr lang="en-GB" dirty="0"/>
          </a:p>
        </p:txBody>
      </p:sp>
      <p:sp>
        <p:nvSpPr>
          <p:cNvPr id="5" name="Slide Number Placeholder 4"/>
          <p:cNvSpPr>
            <a:spLocks noGrp="1"/>
          </p:cNvSpPr>
          <p:nvPr>
            <p:ph type="sldNum" sz="quarter" idx="12"/>
          </p:nvPr>
        </p:nvSpPr>
        <p:spPr/>
        <p:txBody>
          <a:bodyPr/>
          <a:lstStyle/>
          <a:p>
            <a:fld id="{5E4D2043-7E31-4A53-BD33-72A88E682172}" type="slidenum">
              <a:rPr lang="en-GB" smtClean="0"/>
              <a:pPr/>
              <a:t>16</a:t>
            </a:fld>
            <a:endParaRPr lang="en-GB" dirty="0"/>
          </a:p>
        </p:txBody>
      </p:sp>
      <p:sp>
        <p:nvSpPr>
          <p:cNvPr id="6" name="Rectangle 5"/>
          <p:cNvSpPr/>
          <p:nvPr/>
        </p:nvSpPr>
        <p:spPr>
          <a:xfrm>
            <a:off x="684213" y="5229200"/>
            <a:ext cx="7991475" cy="523220"/>
          </a:xfrm>
          <a:prstGeom prst="rect">
            <a:avLst/>
          </a:prstGeom>
          <a:solidFill>
            <a:schemeClr val="accent3">
              <a:lumMod val="20000"/>
              <a:lumOff val="80000"/>
            </a:schemeClr>
          </a:solidFill>
          <a:ln>
            <a:solidFill>
              <a:srgbClr val="002060"/>
            </a:solidFill>
          </a:ln>
        </p:spPr>
        <p:txBody>
          <a:bodyPr wrap="square">
            <a:spAutoFit/>
          </a:bodyPr>
          <a:lstStyle/>
          <a:p>
            <a:pPr lvl="0"/>
            <a:r>
              <a:rPr lang="en-GB" sz="1400" b="1" dirty="0"/>
              <a:t>As an industry dependent to a large extent on mortgage-related business, how ready are we for changes in home buying and renting? People buying later changes the need.</a:t>
            </a:r>
          </a:p>
        </p:txBody>
      </p:sp>
      <p:sp>
        <p:nvSpPr>
          <p:cNvPr id="8" name="Rectangle 7"/>
          <p:cNvSpPr/>
          <p:nvPr/>
        </p:nvSpPr>
        <p:spPr bwMode="auto">
          <a:xfrm>
            <a:off x="708869" y="3243867"/>
            <a:ext cx="7939594" cy="833205"/>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9" name="Rectangle 8"/>
          <p:cNvSpPr/>
          <p:nvPr/>
        </p:nvSpPr>
        <p:spPr bwMode="auto">
          <a:xfrm>
            <a:off x="708869" y="2506275"/>
            <a:ext cx="7939594" cy="673844"/>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10" name="Rectangle 9"/>
          <p:cNvSpPr/>
          <p:nvPr/>
        </p:nvSpPr>
        <p:spPr bwMode="auto">
          <a:xfrm>
            <a:off x="708870" y="1852939"/>
            <a:ext cx="7939594" cy="594000"/>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11" name="TextBox 10"/>
          <p:cNvSpPr txBox="1"/>
          <p:nvPr/>
        </p:nvSpPr>
        <p:spPr>
          <a:xfrm>
            <a:off x="684213" y="1536575"/>
            <a:ext cx="7964250" cy="3237809"/>
          </a:xfrm>
          <a:prstGeom prst="rect">
            <a:avLst/>
          </a:prstGeom>
          <a:noFill/>
          <a:ln>
            <a:noFill/>
          </a:ln>
        </p:spPr>
        <p:txBody>
          <a:bodyPr wrap="square" rtlCol="0">
            <a:spAutoFit/>
          </a:bodyPr>
          <a:lstStyle/>
          <a:p>
            <a:pPr defTabSz="858838" eaLnBrk="0" fontAlgn="base" hangingPunct="0">
              <a:lnSpc>
                <a:spcPct val="90000"/>
              </a:lnSpc>
              <a:spcBef>
                <a:spcPct val="50000"/>
              </a:spcBef>
              <a:spcAft>
                <a:spcPct val="0"/>
              </a:spcAft>
              <a:buClr>
                <a:srgbClr val="0F4DBC"/>
              </a:buClr>
              <a:buSzPct val="120000"/>
              <a:tabLst>
                <a:tab pos="177800" algn="l"/>
              </a:tabLst>
              <a:defRPr/>
            </a:pPr>
            <a:r>
              <a:rPr lang="en-GB" sz="1400" b="1" dirty="0" smtClean="0">
                <a:solidFill>
                  <a:srgbClr val="000000"/>
                </a:solidFill>
                <a:cs typeface="Arial" charset="0"/>
              </a:rPr>
              <a:t>Introduction of MMR</a:t>
            </a:r>
            <a:endParaRPr lang="en-GB" sz="1400" dirty="0" smtClean="0">
              <a:solidFill>
                <a:srgbClr val="000000"/>
              </a:solidFill>
              <a:cs typeface="Arial" charset="0"/>
            </a:endParaRPr>
          </a:p>
          <a:p>
            <a:pPr marL="295275" indent="-295275" defTabSz="858838" eaLnBrk="0" fontAlgn="base" hangingPunct="0">
              <a:lnSpc>
                <a:spcPct val="90000"/>
              </a:lnSpc>
              <a:spcBef>
                <a:spcPct val="50000"/>
              </a:spcBef>
              <a:spcAft>
                <a:spcPct val="0"/>
              </a:spcAft>
              <a:buClr>
                <a:srgbClr val="0F4DBC"/>
              </a:buClr>
              <a:buSzPct val="120000"/>
              <a:buFont typeface="+mj-lt"/>
              <a:buAutoNum type="arabicPeriod"/>
              <a:tabLst>
                <a:tab pos="177800" algn="l"/>
              </a:tabLst>
              <a:defRPr/>
            </a:pPr>
            <a:r>
              <a:rPr lang="en-US" sz="1400" b="1" dirty="0" smtClean="0">
                <a:solidFill>
                  <a:srgbClr val="000000"/>
                </a:solidFill>
                <a:cs typeface="Arial" charset="0"/>
              </a:rPr>
              <a:t>"</a:t>
            </a:r>
            <a:r>
              <a:rPr lang="en-US" sz="1400" dirty="0" smtClean="0">
                <a:solidFill>
                  <a:srgbClr val="000000"/>
                </a:solidFill>
                <a:cs typeface="Arial" charset="0"/>
              </a:rPr>
              <a:t>Protection volumes were impacted by the introduction of MMR from March last year, although the impacts seem to affect some distributors more than others with some reporting significant reductions.“</a:t>
            </a:r>
          </a:p>
          <a:p>
            <a:pPr marL="295275" indent="-295275" defTabSz="858838" eaLnBrk="0" fontAlgn="base" hangingPunct="0">
              <a:lnSpc>
                <a:spcPct val="90000"/>
              </a:lnSpc>
              <a:spcBef>
                <a:spcPct val="50000"/>
              </a:spcBef>
              <a:spcAft>
                <a:spcPct val="0"/>
              </a:spcAft>
              <a:buClr>
                <a:srgbClr val="0F4DBC"/>
              </a:buClr>
              <a:buSzPct val="120000"/>
              <a:buFont typeface="+mj-lt"/>
              <a:buAutoNum type="arabicPeriod"/>
              <a:tabLst>
                <a:tab pos="177800" algn="l"/>
              </a:tabLst>
              <a:defRPr/>
            </a:pPr>
            <a:r>
              <a:rPr lang="en-US" sz="1400" b="1" dirty="0" smtClean="0">
                <a:solidFill>
                  <a:srgbClr val="000000"/>
                </a:solidFill>
                <a:cs typeface="Arial" charset="0"/>
              </a:rPr>
              <a:t>"</a:t>
            </a:r>
            <a:r>
              <a:rPr lang="en-US" sz="1400" dirty="0" smtClean="0">
                <a:solidFill>
                  <a:srgbClr val="000000"/>
                </a:solidFill>
                <a:cs typeface="Arial" charset="0"/>
              </a:rPr>
              <a:t>The launch of the Mortgage Market Review could have been a great opportunity for protection, but actually turned in to a dampener to protection sales as this is not part of the MMR process.“</a:t>
            </a:r>
          </a:p>
          <a:p>
            <a:pPr marL="295275" lvl="0" indent="-295275" defTabSz="858838" eaLnBrk="0" fontAlgn="base" hangingPunct="0">
              <a:lnSpc>
                <a:spcPct val="90000"/>
              </a:lnSpc>
              <a:spcBef>
                <a:spcPct val="50000"/>
              </a:spcBef>
              <a:spcAft>
                <a:spcPct val="0"/>
              </a:spcAft>
              <a:buClr>
                <a:srgbClr val="0F4DBC"/>
              </a:buClr>
              <a:buSzPct val="120000"/>
              <a:buFont typeface="+mj-lt"/>
              <a:buAutoNum type="arabicPeriod"/>
              <a:tabLst>
                <a:tab pos="177800" algn="l"/>
              </a:tabLst>
              <a:defRPr/>
            </a:pPr>
            <a:r>
              <a:rPr lang="en-GB" sz="1400" b="1" dirty="0" smtClean="0"/>
              <a:t>"</a:t>
            </a:r>
            <a:r>
              <a:rPr lang="en-GB" sz="1400" dirty="0" smtClean="0"/>
              <a:t>We don't do very well at covering mortgages. Somehow, the unintended consequence of the MMR has been to place the focus on affordability but with less on what might impact that. Protection appears to be seen as a cost to be set aside if needed to fit into an affordability model."</a:t>
            </a:r>
            <a:endParaRPr lang="en-US" sz="1400" dirty="0" smtClean="0">
              <a:solidFill>
                <a:srgbClr val="000000"/>
              </a:solidFill>
              <a:cs typeface="Arial" charset="0"/>
            </a:endParaRPr>
          </a:p>
          <a:p>
            <a:pPr defTabSz="858838" eaLnBrk="0" fontAlgn="base" hangingPunct="0">
              <a:lnSpc>
                <a:spcPct val="90000"/>
              </a:lnSpc>
              <a:spcBef>
                <a:spcPct val="50000"/>
              </a:spcBef>
              <a:spcAft>
                <a:spcPct val="0"/>
              </a:spcAft>
              <a:buClr>
                <a:srgbClr val="0F4DBC"/>
              </a:buClr>
              <a:buSzPct val="120000"/>
              <a:tabLst>
                <a:tab pos="177800" algn="l"/>
              </a:tabLst>
              <a:defRPr/>
            </a:pPr>
            <a:r>
              <a:rPr lang="en-GB" sz="1400" b="1" dirty="0" smtClean="0">
                <a:solidFill>
                  <a:srgbClr val="000000"/>
                </a:solidFill>
                <a:cs typeface="Arial" charset="0"/>
              </a:rPr>
              <a:t>Other</a:t>
            </a:r>
            <a:br>
              <a:rPr lang="en-GB" sz="1400" b="1" dirty="0" smtClean="0">
                <a:solidFill>
                  <a:srgbClr val="000000"/>
                </a:solidFill>
                <a:cs typeface="Arial" charset="0"/>
              </a:rPr>
            </a:br>
            <a:r>
              <a:rPr lang="en-GB" sz="1400" dirty="0"/>
              <a:t>"We haven't really addressed properly the need to protect rental costs (probably a subset of income protection and we are bad, make that awful, at that too. </a:t>
            </a:r>
            <a:r>
              <a:rPr lang="en-GB" sz="1400" dirty="0" smtClean="0"/>
              <a:t>"</a:t>
            </a:r>
            <a:endParaRPr lang="en-GB" sz="1400" dirty="0"/>
          </a:p>
        </p:txBody>
      </p:sp>
    </p:spTree>
    <p:extLst>
      <p:ext uri="{BB962C8B-B14F-4D97-AF65-F5344CB8AC3E}">
        <p14:creationId xmlns:p14="http://schemas.microsoft.com/office/powerpoint/2010/main" val="2022699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699363" y="2788908"/>
            <a:ext cx="7974000" cy="453600"/>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19" name="Rectangle 18"/>
          <p:cNvSpPr/>
          <p:nvPr/>
        </p:nvSpPr>
        <p:spPr bwMode="auto">
          <a:xfrm>
            <a:off x="699363" y="3415743"/>
            <a:ext cx="7974000" cy="453600"/>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20" name="Rectangle 19"/>
          <p:cNvSpPr/>
          <p:nvPr/>
        </p:nvSpPr>
        <p:spPr bwMode="auto">
          <a:xfrm>
            <a:off x="699363" y="4011285"/>
            <a:ext cx="7974000" cy="888262"/>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17" name="Rectangle 16"/>
          <p:cNvSpPr/>
          <p:nvPr/>
        </p:nvSpPr>
        <p:spPr bwMode="auto">
          <a:xfrm>
            <a:off x="699363" y="2162074"/>
            <a:ext cx="7974000" cy="453600"/>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3" name="Title 2"/>
          <p:cNvSpPr>
            <a:spLocks noGrp="1"/>
          </p:cNvSpPr>
          <p:nvPr>
            <p:ph type="title"/>
          </p:nvPr>
        </p:nvSpPr>
        <p:spPr/>
        <p:txBody>
          <a:bodyPr/>
          <a:lstStyle/>
          <a:p>
            <a:r>
              <a:rPr lang="en-GB" dirty="0" smtClean="0"/>
              <a:t>The distribution challenges</a:t>
            </a:r>
            <a:endParaRPr lang="en-GB" dirty="0"/>
          </a:p>
        </p:txBody>
      </p:sp>
      <p:sp>
        <p:nvSpPr>
          <p:cNvPr id="5" name="Slide Number Placeholder 4"/>
          <p:cNvSpPr>
            <a:spLocks noGrp="1"/>
          </p:cNvSpPr>
          <p:nvPr>
            <p:ph type="sldNum" sz="quarter" idx="12"/>
          </p:nvPr>
        </p:nvSpPr>
        <p:spPr/>
        <p:txBody>
          <a:bodyPr/>
          <a:lstStyle/>
          <a:p>
            <a:fld id="{5E4D2043-7E31-4A53-BD33-72A88E682172}" type="slidenum">
              <a:rPr lang="en-GB" smtClean="0"/>
              <a:pPr/>
              <a:t>17</a:t>
            </a:fld>
            <a:endParaRPr lang="en-GB" dirty="0"/>
          </a:p>
        </p:txBody>
      </p:sp>
      <p:sp>
        <p:nvSpPr>
          <p:cNvPr id="12" name="Rectangle 11"/>
          <p:cNvSpPr/>
          <p:nvPr/>
        </p:nvSpPr>
        <p:spPr>
          <a:xfrm>
            <a:off x="688720" y="5426640"/>
            <a:ext cx="7991475" cy="738664"/>
          </a:xfrm>
          <a:prstGeom prst="rect">
            <a:avLst/>
          </a:prstGeom>
          <a:solidFill>
            <a:schemeClr val="accent3">
              <a:lumMod val="20000"/>
              <a:lumOff val="80000"/>
            </a:schemeClr>
          </a:solidFill>
          <a:ln>
            <a:solidFill>
              <a:srgbClr val="002060"/>
            </a:solidFill>
          </a:ln>
        </p:spPr>
        <p:txBody>
          <a:bodyPr wrap="square">
            <a:spAutoFit/>
          </a:bodyPr>
          <a:lstStyle/>
          <a:p>
            <a:pPr lvl="0"/>
            <a:r>
              <a:rPr lang="en-US" sz="1400" b="1" dirty="0"/>
              <a:t>A growing advice gap (not just a protection issue)</a:t>
            </a:r>
          </a:p>
          <a:p>
            <a:pPr lvl="0"/>
            <a:r>
              <a:rPr lang="en-US" sz="1400" b="1" dirty="0"/>
              <a:t>What will replace bancassurance? There's a general lack of distribution power for what is a voluntary product purchase.</a:t>
            </a:r>
          </a:p>
        </p:txBody>
      </p:sp>
      <p:sp>
        <p:nvSpPr>
          <p:cNvPr id="15" name="Rectangle 14"/>
          <p:cNvSpPr/>
          <p:nvPr/>
        </p:nvSpPr>
        <p:spPr bwMode="auto">
          <a:xfrm>
            <a:off x="681367" y="1536575"/>
            <a:ext cx="7974000" cy="452265"/>
          </a:xfrm>
          <a:prstGeom prst="rect">
            <a:avLst/>
          </a:prstGeom>
          <a:solidFill>
            <a:srgbClr val="CFDBF2"/>
          </a:solidFill>
          <a:ln w="15875" cap="flat" cmpd="sng" algn="ctr">
            <a:noFill/>
            <a:prstDash val="solid"/>
            <a:round/>
            <a:headEnd type="none" w="med" len="med"/>
            <a:tailEnd type="none" w="med" len="med"/>
          </a:ln>
          <a:effectLst/>
        </p:spPr>
        <p:txBody>
          <a:bodyPr vert="horz" wrap="square" lIns="64800" tIns="64800" rIns="64800" bIns="64800" numCol="1" rtlCol="0" anchor="ctr" anchorCtr="0" compatLnSpc="1">
            <a:prstTxWarp prst="textNoShape">
              <a:avLst/>
            </a:prstTxWarp>
          </a:bodyPr>
          <a:lstStyle/>
          <a:p>
            <a:pPr defTabSz="757238" eaLnBrk="0" fontAlgn="base" hangingPunct="0">
              <a:spcBef>
                <a:spcPct val="0"/>
              </a:spcBef>
              <a:spcAft>
                <a:spcPct val="0"/>
              </a:spcAft>
              <a:buClr>
                <a:srgbClr val="455F55"/>
              </a:buClr>
              <a:buSzPct val="80000"/>
              <a:buFont typeface="Wingdings" pitchFamily="2" charset="2"/>
              <a:buNone/>
            </a:pPr>
            <a:endParaRPr lang="en-GB" sz="1200" b="1" dirty="0">
              <a:solidFill>
                <a:srgbClr val="020202"/>
              </a:solidFill>
            </a:endParaRPr>
          </a:p>
        </p:txBody>
      </p:sp>
      <p:sp>
        <p:nvSpPr>
          <p:cNvPr id="16" name="TextBox 15"/>
          <p:cNvSpPr txBox="1"/>
          <p:nvPr/>
        </p:nvSpPr>
        <p:spPr>
          <a:xfrm>
            <a:off x="681367" y="1536575"/>
            <a:ext cx="7779065" cy="3362972"/>
          </a:xfrm>
          <a:prstGeom prst="rect">
            <a:avLst/>
          </a:prstGeom>
          <a:noFill/>
          <a:ln>
            <a:noFill/>
          </a:ln>
        </p:spPr>
        <p:txBody>
          <a:bodyPr wrap="square" rtlCol="0">
            <a:spAutoFit/>
          </a:bodyPr>
          <a:lstStyle/>
          <a:p>
            <a:pPr marL="295275" indent="-295275" defTabSz="858838" eaLnBrk="0" fontAlgn="base" hangingPunct="0">
              <a:lnSpc>
                <a:spcPct val="90000"/>
              </a:lnSpc>
              <a:spcBef>
                <a:spcPct val="50000"/>
              </a:spcBef>
              <a:spcAft>
                <a:spcPts val="1000"/>
              </a:spcAft>
              <a:buClr>
                <a:srgbClr val="0F4DBC"/>
              </a:buClr>
              <a:buSzPct val="120000"/>
              <a:buFont typeface="Wingdings" panose="05000000000000000000" pitchFamily="2" charset="2"/>
              <a:buChar char="§"/>
              <a:tabLst>
                <a:tab pos="177800" algn="l"/>
              </a:tabLst>
              <a:defRPr/>
            </a:pPr>
            <a:r>
              <a:rPr lang="en-US" sz="1400" b="1" dirty="0" smtClean="0">
                <a:solidFill>
                  <a:srgbClr val="000000"/>
                </a:solidFill>
                <a:cs typeface="Arial" charset="0"/>
              </a:rPr>
              <a:t>"</a:t>
            </a:r>
            <a:r>
              <a:rPr lang="en-US" sz="1400" dirty="0">
                <a:solidFill>
                  <a:srgbClr val="000000"/>
                </a:solidFill>
                <a:cs typeface="Arial" charset="0"/>
              </a:rPr>
              <a:t>A lot points to growth in digital but how do we make the proposition compelling when we keep on repeating what we have done historically?"  (Do we?)</a:t>
            </a:r>
          </a:p>
          <a:p>
            <a:pPr marL="295275" indent="-295275" defTabSz="858838" eaLnBrk="0" fontAlgn="base" hangingPunct="0">
              <a:lnSpc>
                <a:spcPct val="90000"/>
              </a:lnSpc>
              <a:spcBef>
                <a:spcPct val="50000"/>
              </a:spcBef>
              <a:spcAft>
                <a:spcPts val="1000"/>
              </a:spcAft>
              <a:buClr>
                <a:srgbClr val="0F4DBC"/>
              </a:buClr>
              <a:buSzPct val="120000"/>
              <a:buFont typeface="Wingdings" panose="05000000000000000000" pitchFamily="2" charset="2"/>
              <a:buChar char="§"/>
              <a:tabLst>
                <a:tab pos="177800" algn="l"/>
              </a:tabLst>
              <a:defRPr/>
            </a:pPr>
            <a:r>
              <a:rPr lang="en-US" sz="1400" b="1" dirty="0" smtClean="0">
                <a:solidFill>
                  <a:srgbClr val="000000"/>
                </a:solidFill>
                <a:cs typeface="Arial" charset="0"/>
              </a:rPr>
              <a:t>"</a:t>
            </a:r>
            <a:r>
              <a:rPr lang="en-US" sz="1400" dirty="0" smtClean="0">
                <a:solidFill>
                  <a:srgbClr val="000000"/>
                </a:solidFill>
                <a:cs typeface="Arial" charset="0"/>
              </a:rPr>
              <a:t>There's </a:t>
            </a:r>
            <a:r>
              <a:rPr lang="en-US" sz="1400" dirty="0">
                <a:solidFill>
                  <a:srgbClr val="000000"/>
                </a:solidFill>
                <a:cs typeface="Arial" charset="0"/>
              </a:rPr>
              <a:t>a desperate need for better industry promotion; mostly, we do a very good job. It's just that we aren't very good at articulating it in a way people find interesting." </a:t>
            </a:r>
          </a:p>
          <a:p>
            <a:pPr marL="295275" lvl="0" indent="-295275" defTabSz="858838" eaLnBrk="0" fontAlgn="base" hangingPunct="0">
              <a:lnSpc>
                <a:spcPct val="90000"/>
              </a:lnSpc>
              <a:spcBef>
                <a:spcPct val="50000"/>
              </a:spcBef>
              <a:spcAft>
                <a:spcPts val="1000"/>
              </a:spcAft>
              <a:buClr>
                <a:srgbClr val="0F4DBC"/>
              </a:buClr>
              <a:buSzPct val="120000"/>
              <a:buFont typeface="Wingdings" panose="05000000000000000000" pitchFamily="2" charset="2"/>
              <a:buChar char="§"/>
              <a:tabLst>
                <a:tab pos="177800" algn="l"/>
              </a:tabLst>
              <a:defRPr/>
            </a:pPr>
            <a:r>
              <a:rPr lang="en-US" sz="1400" b="1" dirty="0" smtClean="0"/>
              <a:t>"</a:t>
            </a:r>
            <a:r>
              <a:rPr lang="en-US" sz="1400" dirty="0"/>
              <a:t>Encouraging wealth management advisers to write more protection business has remained hard work." (is this true</a:t>
            </a:r>
            <a:r>
              <a:rPr lang="en-US" sz="1400" dirty="0" smtClean="0"/>
              <a:t>?)</a:t>
            </a:r>
          </a:p>
          <a:p>
            <a:pPr marL="295275" lvl="0" indent="-295275" defTabSz="858838" eaLnBrk="0" fontAlgn="base" hangingPunct="0">
              <a:lnSpc>
                <a:spcPct val="90000"/>
              </a:lnSpc>
              <a:spcBef>
                <a:spcPct val="50000"/>
              </a:spcBef>
              <a:spcAft>
                <a:spcPts val="1000"/>
              </a:spcAft>
              <a:buClr>
                <a:srgbClr val="0F4DBC"/>
              </a:buClr>
              <a:buSzPct val="120000"/>
              <a:buFont typeface="Wingdings" panose="05000000000000000000" pitchFamily="2" charset="2"/>
              <a:buChar char="§"/>
              <a:tabLst>
                <a:tab pos="177800" algn="l"/>
              </a:tabLst>
              <a:defRPr/>
            </a:pPr>
            <a:r>
              <a:rPr lang="en-US" sz="1400" b="1" dirty="0" smtClean="0"/>
              <a:t>"</a:t>
            </a:r>
            <a:r>
              <a:rPr lang="en-US" sz="1400" dirty="0" smtClean="0"/>
              <a:t>Aggregators </a:t>
            </a:r>
            <a:r>
              <a:rPr lang="en-US" sz="1400" dirty="0"/>
              <a:t>taking greater share of direct life sales adding to its commoditisation. Only Vitality really trying something different</a:t>
            </a:r>
            <a:r>
              <a:rPr lang="en-US" sz="1400" dirty="0" smtClean="0"/>
              <a:t>.“</a:t>
            </a:r>
          </a:p>
          <a:p>
            <a:pPr marL="295275" lvl="0" indent="-295275" defTabSz="858838" eaLnBrk="0" fontAlgn="base" hangingPunct="0">
              <a:lnSpc>
                <a:spcPct val="90000"/>
              </a:lnSpc>
              <a:spcBef>
                <a:spcPct val="50000"/>
              </a:spcBef>
              <a:spcAft>
                <a:spcPts val="1000"/>
              </a:spcAft>
              <a:buClr>
                <a:srgbClr val="0F4DBC"/>
              </a:buClr>
              <a:buSzPct val="120000"/>
              <a:buFont typeface="Wingdings" panose="05000000000000000000" pitchFamily="2" charset="2"/>
              <a:buChar char="§"/>
              <a:tabLst>
                <a:tab pos="177800" algn="l"/>
              </a:tabLst>
              <a:defRPr/>
            </a:pPr>
            <a:r>
              <a:rPr lang="en-US" sz="1400" b="1" dirty="0" smtClean="0"/>
              <a:t>"</a:t>
            </a:r>
            <a:r>
              <a:rPr lang="en-US" sz="1400" dirty="0" smtClean="0"/>
              <a:t>We </a:t>
            </a:r>
            <a:r>
              <a:rPr lang="en-US" sz="1400" dirty="0"/>
              <a:t>are still 'junkies' on a fix of IFA distribution and we know we need go through 'cold turkey' but we can't bring ourselves to suffer the short term pain. That said the 'methadone' of direct channel and moreover digital distribution doesn't seem that great as an alternative</a:t>
            </a:r>
            <a:r>
              <a:rPr lang="en-US" sz="1400" dirty="0" smtClean="0"/>
              <a:t>!"</a:t>
            </a:r>
            <a:endParaRPr lang="en-US" sz="1400" dirty="0"/>
          </a:p>
        </p:txBody>
      </p:sp>
    </p:spTree>
    <p:extLst>
      <p:ext uri="{BB962C8B-B14F-4D97-AF65-F5344CB8AC3E}">
        <p14:creationId xmlns:p14="http://schemas.microsoft.com/office/powerpoint/2010/main" val="245069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3" y="1628775"/>
            <a:ext cx="3311723" cy="4392513"/>
          </a:xfrm>
        </p:spPr>
        <p:txBody>
          <a:bodyPr/>
          <a:lstStyle/>
          <a:p>
            <a:r>
              <a:rPr lang="en-GB" dirty="0" smtClean="0"/>
              <a:t>Heavily indebted government seeking to 'balance the books'</a:t>
            </a:r>
          </a:p>
          <a:p>
            <a:r>
              <a:rPr lang="en-GB" dirty="0" smtClean="0"/>
              <a:t>Largest protection gap in Europe</a:t>
            </a:r>
          </a:p>
          <a:p>
            <a:r>
              <a:rPr lang="en-GB" dirty="0" smtClean="0"/>
              <a:t>Increasing withdrawal of state safety nets</a:t>
            </a:r>
          </a:p>
          <a:p>
            <a:r>
              <a:rPr lang="en-GB" dirty="0" smtClean="0"/>
              <a:t>Mitigating activity, so far, largely confined to the margins</a:t>
            </a:r>
            <a:endParaRPr lang="en-GB" dirty="0"/>
          </a:p>
        </p:txBody>
      </p:sp>
      <p:sp>
        <p:nvSpPr>
          <p:cNvPr id="3" name="Title 2"/>
          <p:cNvSpPr>
            <a:spLocks noGrp="1"/>
          </p:cNvSpPr>
          <p:nvPr>
            <p:ph type="title"/>
          </p:nvPr>
        </p:nvSpPr>
        <p:spPr>
          <a:xfrm>
            <a:off x="684214" y="692150"/>
            <a:ext cx="3311722" cy="692647"/>
          </a:xfrm>
        </p:spPr>
        <p:txBody>
          <a:bodyPr/>
          <a:lstStyle/>
          <a:p>
            <a:r>
              <a:rPr lang="en-GB" dirty="0" smtClean="0"/>
              <a:t>UK post-Election position</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18</a:t>
            </a:fld>
            <a:endParaRPr lang="en-GB"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448" y="-2141"/>
            <a:ext cx="4968552" cy="716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34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UK activity</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19</a:t>
            </a:fld>
            <a:endParaRPr lang="en-GB" dirty="0"/>
          </a:p>
        </p:txBody>
      </p:sp>
      <p:pic>
        <p:nvPicPr>
          <p:cNvPr id="1026" name="Picture 2" descr="C:\Users\ukepum\AppData\Local\Temp\SNAGHTML16ca7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340768"/>
            <a:ext cx="637222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kepum\AppData\Local\Temp\SNAGHTML16e0f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24944"/>
            <a:ext cx="3658460" cy="332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2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lumMod val="60000"/>
                    <a:lumOff val="40000"/>
                  </a:schemeClr>
                </a:solidFill>
              </a:rPr>
              <a:t>League leaders </a:t>
            </a:r>
            <a:r>
              <a:rPr lang="en-US" b="1" dirty="0">
                <a:solidFill>
                  <a:schemeClr val="tx2">
                    <a:lumMod val="60000"/>
                    <a:lumOff val="40000"/>
                  </a:schemeClr>
                </a:solidFill>
              </a:rPr>
              <a:t>Blackburn won 8-2 against West Ham</a:t>
            </a:r>
            <a:r>
              <a:rPr lang="en-US" dirty="0">
                <a:solidFill>
                  <a:schemeClr val="tx2">
                    <a:lumMod val="60000"/>
                    <a:lumOff val="40000"/>
                  </a:schemeClr>
                </a:solidFill>
              </a:rPr>
              <a:t> away from home, as they enjoyed another trip to London. Earlier in the season, Rovers had hit seven against Tottenham and four against Arsenal and inflicted the heaviest ever home defeat on a West Ham side who had not won in the First Division since November 2</a:t>
            </a:r>
            <a:r>
              <a:rPr lang="en-US" dirty="0" smtClean="0">
                <a:solidFill>
                  <a:schemeClr val="tx2">
                    <a:lumMod val="60000"/>
                    <a:lumOff val="40000"/>
                  </a:schemeClr>
                </a:solidFill>
              </a:rPr>
              <a:t>.</a:t>
            </a:r>
          </a:p>
          <a:p>
            <a:pPr marL="0" indent="0">
              <a:buNone/>
            </a:pPr>
            <a:r>
              <a:rPr lang="en-US" b="1" dirty="0"/>
              <a:t>Fulham 10-1 Ipswich</a:t>
            </a:r>
            <a:r>
              <a:rPr lang="en-US" dirty="0"/>
              <a:t> was a result that remains both Fulham's record league win and Ipswich's heaviest defeat and was all the more impressive as the Tractor Boys had been champions only 18 months earlier. Ipswich's deep-lying forward Jimmy Leadbetter had received plenty of praise in</a:t>
            </a:r>
            <a:endParaRPr lang="en-US" dirty="0" smtClean="0"/>
          </a:p>
          <a:p>
            <a:pPr marL="0" indent="0">
              <a:buNone/>
            </a:pPr>
            <a:r>
              <a:rPr lang="en-US" dirty="0" smtClean="0"/>
              <a:t>Source: The Daily Mirror , 27 December 1963 </a:t>
            </a:r>
            <a:endParaRPr lang="en-US" dirty="0"/>
          </a:p>
          <a:p>
            <a:endParaRPr lang="en-GB" dirty="0"/>
          </a:p>
        </p:txBody>
      </p:sp>
      <p:sp>
        <p:nvSpPr>
          <p:cNvPr id="3" name="Title 2"/>
          <p:cNvSpPr>
            <a:spLocks noGrp="1"/>
          </p:cNvSpPr>
          <p:nvPr>
            <p:ph type="title"/>
          </p:nvPr>
        </p:nvSpPr>
        <p:spPr/>
        <p:txBody>
          <a:bodyPr/>
          <a:lstStyle/>
          <a:p>
            <a:r>
              <a:rPr lang="en-GB" dirty="0" smtClean="0"/>
              <a:t>Boxing Day 1963 </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a:t>
            </a:fld>
            <a:endParaRPr lang="en-GB" dirty="0"/>
          </a:p>
        </p:txBody>
      </p:sp>
    </p:spTree>
    <p:extLst>
      <p:ext uri="{BB962C8B-B14F-4D97-AF65-F5344CB8AC3E}">
        <p14:creationId xmlns:p14="http://schemas.microsoft.com/office/powerpoint/2010/main" val="1833059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GB" smtClean="0"/>
              <a:pPr/>
              <a:t>20</a:t>
            </a:fld>
            <a:endParaRPr lang="en-GB" dirty="0"/>
          </a:p>
        </p:txBody>
      </p:sp>
      <p:sp>
        <p:nvSpPr>
          <p:cNvPr id="6" name="TextBox 5"/>
          <p:cNvSpPr txBox="1"/>
          <p:nvPr/>
        </p:nvSpPr>
        <p:spPr>
          <a:xfrm>
            <a:off x="683568" y="1259468"/>
            <a:ext cx="6696744" cy="307777"/>
          </a:xfrm>
          <a:prstGeom prst="rect">
            <a:avLst/>
          </a:prstGeom>
          <a:noFill/>
        </p:spPr>
        <p:txBody>
          <a:bodyPr wrap="square" rtlCol="0">
            <a:spAutoFit/>
          </a:bodyPr>
          <a:lstStyle/>
          <a:p>
            <a:r>
              <a:rPr lang="en-GB" sz="1400" b="1" dirty="0"/>
              <a:t>Disability Gap using 60% income replacement ratio</a:t>
            </a:r>
            <a:endParaRPr lang="en-GB" sz="1400" b="1" dirty="0" smtClean="0">
              <a:latin typeface="SwissReSans" pitchFamily="34" charset="0"/>
            </a:endParaRPr>
          </a:p>
        </p:txBody>
      </p:sp>
      <p:sp>
        <p:nvSpPr>
          <p:cNvPr id="7" name="Rectangle 2"/>
          <p:cNvSpPr txBox="1">
            <a:spLocks noChangeArrowheads="1"/>
          </p:cNvSpPr>
          <p:nvPr/>
        </p:nvSpPr>
        <p:spPr bwMode="black">
          <a:xfrm>
            <a:off x="684214" y="692150"/>
            <a:ext cx="7991474"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defTabSz="1103313"/>
            <a:r>
              <a:rPr lang="en-GB" dirty="0"/>
              <a:t>The extent of the IP shortfall across EU markets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5976664" cy="3237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844" y="4221088"/>
            <a:ext cx="2868516" cy="224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63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3" y="1628775"/>
            <a:ext cx="2663651" cy="4392513"/>
          </a:xfrm>
        </p:spPr>
        <p:txBody>
          <a:bodyPr/>
          <a:lstStyle/>
          <a:p>
            <a:r>
              <a:rPr lang="en-GB" dirty="0" smtClean="0"/>
              <a:t>Digital aversion in general, as a % of consumers, is different for different countries </a:t>
            </a:r>
            <a:endParaRPr lang="en-GB" dirty="0"/>
          </a:p>
        </p:txBody>
      </p:sp>
      <p:sp>
        <p:nvSpPr>
          <p:cNvPr id="3" name="Title 2"/>
          <p:cNvSpPr>
            <a:spLocks noGrp="1"/>
          </p:cNvSpPr>
          <p:nvPr>
            <p:ph type="title"/>
          </p:nvPr>
        </p:nvSpPr>
        <p:spPr/>
        <p:txBody>
          <a:bodyPr/>
          <a:lstStyle/>
          <a:p>
            <a:r>
              <a:rPr lang="en-GB" dirty="0" smtClean="0"/>
              <a:t>Distribution channel as a barrier</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21</a:t>
            </a:fld>
            <a:endParaRPr lang="en-GB"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268760"/>
            <a:ext cx="5210522" cy="5174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1596879" y="4476338"/>
            <a:ext cx="3672408" cy="261610"/>
          </a:xfrm>
          <a:prstGeom prst="rect">
            <a:avLst/>
          </a:prstGeom>
          <a:noFill/>
        </p:spPr>
        <p:txBody>
          <a:bodyPr wrap="square" rtlCol="0">
            <a:spAutoFit/>
          </a:bodyPr>
          <a:lstStyle/>
          <a:p>
            <a:r>
              <a:rPr lang="en-GB" sz="1100" dirty="0" smtClean="0">
                <a:latin typeface="SwissReSans" pitchFamily="34" charset="0"/>
              </a:rPr>
              <a:t>Swiss Re European Insurance Report, 2015</a:t>
            </a:r>
          </a:p>
        </p:txBody>
      </p:sp>
    </p:spTree>
    <p:extLst>
      <p:ext uri="{BB962C8B-B14F-4D97-AF65-F5344CB8AC3E}">
        <p14:creationId xmlns:p14="http://schemas.microsoft.com/office/powerpoint/2010/main" val="284098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541449455"/>
              </p:ext>
            </p:extLst>
          </p:nvPr>
        </p:nvGraphicFramePr>
        <p:xfrm>
          <a:off x="684213" y="1628775"/>
          <a:ext cx="7991475" cy="439261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How </a:t>
            </a:r>
            <a:r>
              <a:rPr lang="en-US" dirty="0"/>
              <a:t>comfortable would you be taking out life or protection insurance through the following ways? </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22</a:t>
            </a:fld>
            <a:endParaRPr lang="en-GB" dirty="0"/>
          </a:p>
        </p:txBody>
      </p:sp>
      <p:sp>
        <p:nvSpPr>
          <p:cNvPr id="9" name="TextBox 8"/>
          <p:cNvSpPr txBox="1"/>
          <p:nvPr/>
        </p:nvSpPr>
        <p:spPr>
          <a:xfrm>
            <a:off x="2051720" y="6453916"/>
            <a:ext cx="5184576" cy="215444"/>
          </a:xfrm>
          <a:prstGeom prst="rect">
            <a:avLst/>
          </a:prstGeom>
          <a:noFill/>
        </p:spPr>
        <p:txBody>
          <a:bodyPr wrap="square" rtlCol="0">
            <a:spAutoFit/>
          </a:bodyPr>
          <a:lstStyle/>
          <a:p>
            <a:r>
              <a:rPr lang="en-GB" sz="800" dirty="0" smtClean="0">
                <a:latin typeface="SwissReSans" pitchFamily="34" charset="0"/>
              </a:rPr>
              <a:t>Source: Swiss Re European Insurance Report 2015</a:t>
            </a:r>
          </a:p>
        </p:txBody>
      </p:sp>
    </p:spTree>
    <p:extLst>
      <p:ext uri="{BB962C8B-B14F-4D97-AF65-F5344CB8AC3E}">
        <p14:creationId xmlns:p14="http://schemas.microsoft.com/office/powerpoint/2010/main" val="1265054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628800"/>
            <a:ext cx="7991475" cy="4392513"/>
          </a:xfrm>
        </p:spPr>
        <p:txBody>
          <a:bodyPr/>
          <a:lstStyle/>
          <a:p>
            <a:pPr marL="0" indent="0">
              <a:buNone/>
            </a:pPr>
            <a:r>
              <a:rPr lang="en-GB" sz="4800" dirty="0" smtClean="0">
                <a:solidFill>
                  <a:schemeClr val="tx2">
                    <a:lumMod val="60000"/>
                    <a:lumOff val="40000"/>
                  </a:schemeClr>
                </a:solidFill>
              </a:rPr>
              <a:t>In 1964, West Ham won the FA Cup, beating Preston North End 3-2</a:t>
            </a:r>
          </a:p>
          <a:p>
            <a:pPr marL="0" indent="0">
              <a:buNone/>
            </a:pPr>
            <a:r>
              <a:rPr lang="en-GB" sz="4800" dirty="0" smtClean="0">
                <a:solidFill>
                  <a:srgbClr val="002060"/>
                </a:solidFill>
              </a:rPr>
              <a:t>Ipswich went on to win the UEFA Cup in 1981</a:t>
            </a:r>
            <a:endParaRPr lang="en-GB" sz="4800" dirty="0">
              <a:solidFill>
                <a:srgbClr val="002060"/>
              </a:solidFill>
            </a:endParaRPr>
          </a:p>
        </p:txBody>
      </p:sp>
      <p:sp>
        <p:nvSpPr>
          <p:cNvPr id="3" name="Title 2"/>
          <p:cNvSpPr>
            <a:spLocks noGrp="1"/>
          </p:cNvSpPr>
          <p:nvPr>
            <p:ph type="title"/>
          </p:nvPr>
        </p:nvSpPr>
        <p:spPr/>
        <p:txBody>
          <a:bodyPr/>
          <a:lstStyle/>
          <a:p>
            <a:r>
              <a:rPr lang="en-GB" dirty="0" smtClean="0"/>
              <a:t>On the road to recovery?</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23</a:t>
            </a:fld>
            <a:endParaRPr lang="en-GB" dirty="0"/>
          </a:p>
        </p:txBody>
      </p:sp>
    </p:spTree>
    <p:extLst>
      <p:ext uri="{BB962C8B-B14F-4D97-AF65-F5344CB8AC3E}">
        <p14:creationId xmlns:p14="http://schemas.microsoft.com/office/powerpoint/2010/main" val="569787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5"/>
          </p:nvPr>
        </p:nvSpPr>
        <p:spPr/>
        <p:txBody>
          <a:bodyPr/>
          <a:lstStyle/>
          <a:p>
            <a:fld id="{5E4D2043-7E31-4A53-BD33-72A88E682172}" type="slidenum">
              <a:rPr lang="en-GB" smtClean="0"/>
              <a:pPr/>
              <a:t>24</a:t>
            </a:fld>
            <a:endParaRPr lang="en-GB" dirty="0"/>
          </a:p>
        </p:txBody>
      </p:sp>
    </p:spTree>
    <p:extLst>
      <p:ext uri="{BB962C8B-B14F-4D97-AF65-F5344CB8AC3E}">
        <p14:creationId xmlns:p14="http://schemas.microsoft.com/office/powerpoint/2010/main" val="1142902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GB" smtClean="0"/>
              <a:pPr/>
              <a:t>25</a:t>
            </a:fld>
            <a:endParaRPr lang="en-GB" dirty="0"/>
          </a:p>
        </p:txBody>
      </p:sp>
    </p:spTree>
    <p:extLst>
      <p:ext uri="{BB962C8B-B14F-4D97-AF65-F5344CB8AC3E}">
        <p14:creationId xmlns:p14="http://schemas.microsoft.com/office/powerpoint/2010/main" val="1142902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GB" dirty="0" smtClean="0"/>
              <a:t>Legal notice</a:t>
            </a:r>
            <a:endParaRPr lang="en-GB" dirty="0"/>
          </a:p>
        </p:txBody>
      </p:sp>
      <p:sp>
        <p:nvSpPr>
          <p:cNvPr id="3" name="Slide Number Placeholder 2"/>
          <p:cNvSpPr>
            <a:spLocks noGrp="1"/>
          </p:cNvSpPr>
          <p:nvPr>
            <p:ph type="sldNum" sz="quarter" idx="12"/>
          </p:nvPr>
        </p:nvSpPr>
        <p:spPr/>
        <p:txBody>
          <a:bodyPr/>
          <a:lstStyle/>
          <a:p>
            <a:fld id="{5E4D2043-7E31-4A53-BD33-72A88E682172}" type="slidenum">
              <a:rPr lang="en-GB" smtClean="0"/>
              <a:pPr/>
              <a:t>26</a:t>
            </a:fld>
            <a:endParaRPr lang="en-GB" dirty="0"/>
          </a:p>
        </p:txBody>
      </p:sp>
      <p:sp>
        <p:nvSpPr>
          <p:cNvPr id="13" name="Text Placeholder 12"/>
          <p:cNvSpPr>
            <a:spLocks noGrp="1"/>
          </p:cNvSpPr>
          <p:nvPr>
            <p:ph type="body" sz="quarter" idx="13"/>
          </p:nvPr>
        </p:nvSpPr>
        <p:spPr/>
        <p:txBody>
          <a:bodyPr/>
          <a:lstStyle/>
          <a:p>
            <a:r>
              <a:rPr lang="en-GB" dirty="0" smtClean="0"/>
              <a:t>©2015 Swiss Re. All rights reserved. You are not permitted to create any modifications </a:t>
            </a:r>
            <a:br>
              <a:rPr lang="en-GB" dirty="0" smtClean="0"/>
            </a:br>
            <a:r>
              <a:rPr lang="en-GB" dirty="0" smtClean="0"/>
              <a:t>or derivative works of this presentation or to use it for commercial or other public purposes </a:t>
            </a:r>
            <a:br>
              <a:rPr lang="en-GB" dirty="0" smtClean="0"/>
            </a:br>
            <a:r>
              <a:rPr lang="en-GB" dirty="0" smtClean="0"/>
              <a:t>without the prior written permission of Swiss Re.</a:t>
            </a:r>
          </a:p>
          <a:p>
            <a:r>
              <a:rPr lang="en-GB" dirty="0" smtClean="0"/>
              <a:t>The information and opinions contained in the presentation are provided as at the date of </a:t>
            </a:r>
            <a:br>
              <a:rPr lang="en-GB" dirty="0" smtClean="0"/>
            </a:br>
            <a:r>
              <a:rPr lang="en-GB" dirty="0" smtClean="0"/>
              <a:t>the presentation and are subject to change without notice. Although the information used </a:t>
            </a:r>
            <a:br>
              <a:rPr lang="en-GB" dirty="0" smtClean="0"/>
            </a:br>
            <a:r>
              <a:rPr lang="en-GB" dirty="0" smtClean="0"/>
              <a:t>was taken from reliable sources, Swiss Re does not accept any responsibility for the accuracy </a:t>
            </a:r>
            <a:br>
              <a:rPr lang="en-GB" dirty="0" smtClean="0"/>
            </a:br>
            <a:r>
              <a:rPr lang="en-GB" dirty="0" smtClean="0"/>
              <a:t>or comprehensiveness of the details given. All liability for the accuracy and completeness </a:t>
            </a:r>
            <a:br>
              <a:rPr lang="en-GB" dirty="0" smtClean="0"/>
            </a:br>
            <a:r>
              <a:rPr lang="en-GB" dirty="0" smtClean="0"/>
              <a:t>thereof or for any damage or loss resulting from the use of the information contained in this </a:t>
            </a:r>
            <a:br>
              <a:rPr lang="en-GB" dirty="0" smtClean="0"/>
            </a:br>
            <a:r>
              <a:rPr lang="en-GB" dirty="0" smtClean="0"/>
              <a:t>presentation is expressly excluded. Under no circumstances shall Swiss Re or its Group </a:t>
            </a:r>
            <a:br>
              <a:rPr lang="en-GB" dirty="0" smtClean="0"/>
            </a:br>
            <a:r>
              <a:rPr lang="en-GB" dirty="0" smtClean="0"/>
              <a:t>companies be liable for any financial or consequential loss relating to this presentation.</a:t>
            </a:r>
            <a:endParaRPr lang="en-GB" dirty="0"/>
          </a:p>
        </p:txBody>
      </p:sp>
    </p:spTree>
    <p:extLst>
      <p:ext uri="{BB962C8B-B14F-4D97-AF65-F5344CB8AC3E}">
        <p14:creationId xmlns:p14="http://schemas.microsoft.com/office/powerpoint/2010/main" val="270833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chemeClr val="tx2">
                    <a:lumMod val="60000"/>
                    <a:lumOff val="40000"/>
                  </a:schemeClr>
                </a:solidFill>
              </a:rPr>
              <a:t>"</a:t>
            </a:r>
            <a:r>
              <a:rPr lang="en-US" dirty="0">
                <a:solidFill>
                  <a:schemeClr val="tx2">
                    <a:lumMod val="60000"/>
                    <a:lumOff val="40000"/>
                  </a:schemeClr>
                </a:solidFill>
              </a:rPr>
              <a:t>Their [West Ham's] tactics were all wrong and their covering terrible. Blackburn on a rain-lashed, pudding of a pitch, banged the ball about with poise and precision." It was attrition warfare, as Fred Pickering opened the scoring after seven minutes and Bryan Douglas made it two after half an hour. </a:t>
            </a:r>
            <a:endParaRPr lang="en-US" dirty="0" smtClean="0">
              <a:solidFill>
                <a:schemeClr val="tx2">
                  <a:lumMod val="60000"/>
                  <a:lumOff val="40000"/>
                </a:schemeClr>
              </a:solidFill>
            </a:endParaRPr>
          </a:p>
          <a:p>
            <a:pPr marL="0" indent="0">
              <a:buNone/>
            </a:pPr>
            <a:r>
              <a:rPr lang="en-US" dirty="0" smtClean="0">
                <a:solidFill>
                  <a:srgbClr val="00B0F0"/>
                </a:solidFill>
              </a:rPr>
              <a:t>Before </a:t>
            </a:r>
            <a:r>
              <a:rPr lang="en-US" dirty="0">
                <a:solidFill>
                  <a:srgbClr val="00B0F0"/>
                </a:solidFill>
              </a:rPr>
              <a:t>the break, it was 4-0 with goals from Andy McEvoy and Mike Ferguson. In the second-half, Pickering and McEvoy strolled through the Hammers' ''woefully weak defence'' to claim their hat-tricks and, despite Johnny Byrne's double, there was no way back</a:t>
            </a:r>
            <a:r>
              <a:rPr lang="en-US" dirty="0" smtClean="0">
                <a:solidFill>
                  <a:srgbClr val="00B0F0"/>
                </a:solidFill>
              </a:rPr>
              <a:t>."</a:t>
            </a:r>
          </a:p>
          <a:p>
            <a:pPr marL="0" indent="0">
              <a:buNone/>
            </a:pPr>
            <a:endParaRPr lang="en-US" dirty="0"/>
          </a:p>
          <a:p>
            <a:endParaRPr lang="en-GB" dirty="0"/>
          </a:p>
        </p:txBody>
      </p:sp>
      <p:sp>
        <p:nvSpPr>
          <p:cNvPr id="3" name="Title 2"/>
          <p:cNvSpPr>
            <a:spLocks noGrp="1"/>
          </p:cNvSpPr>
          <p:nvPr>
            <p:ph type="title"/>
          </p:nvPr>
        </p:nvSpPr>
        <p:spPr/>
        <p:txBody>
          <a:bodyPr/>
          <a:lstStyle/>
          <a:p>
            <a:r>
              <a:rPr lang="en-GB" dirty="0"/>
              <a:t>Boxing Day 1963 </a:t>
            </a:r>
          </a:p>
        </p:txBody>
      </p:sp>
      <p:sp>
        <p:nvSpPr>
          <p:cNvPr id="4" name="Slide Number Placeholder 3"/>
          <p:cNvSpPr>
            <a:spLocks noGrp="1"/>
          </p:cNvSpPr>
          <p:nvPr>
            <p:ph type="sldNum" sz="quarter" idx="12"/>
          </p:nvPr>
        </p:nvSpPr>
        <p:spPr/>
        <p:txBody>
          <a:bodyPr/>
          <a:lstStyle/>
          <a:p>
            <a:fld id="{5E4D2043-7E31-4A53-BD33-72A88E682172}" type="slidenum">
              <a:rPr lang="en-GB" smtClean="0"/>
              <a:pPr/>
              <a:t>3</a:t>
            </a:fld>
            <a:endParaRPr lang="en-GB" dirty="0"/>
          </a:p>
        </p:txBody>
      </p:sp>
    </p:spTree>
    <p:extLst>
      <p:ext uri="{BB962C8B-B14F-4D97-AF65-F5344CB8AC3E}">
        <p14:creationId xmlns:p14="http://schemas.microsoft.com/office/powerpoint/2010/main" val="138805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t>''It must have been those lovely turkeys we gave 'em for Christmas. From now on, they get one every week</a:t>
            </a:r>
            <a:r>
              <a:rPr lang="en-US" sz="3200" dirty="0" smtClean="0"/>
              <a:t>.</a:t>
            </a:r>
          </a:p>
          <a:p>
            <a:pPr marL="0" indent="0">
              <a:buNone/>
            </a:pPr>
            <a:r>
              <a:rPr lang="en-US" sz="2400" dirty="0" smtClean="0"/>
              <a:t>Fulham </a:t>
            </a:r>
            <a:r>
              <a:rPr lang="en-US" sz="2400" dirty="0"/>
              <a:t>manager Bedford Jezzard</a:t>
            </a:r>
          </a:p>
          <a:p>
            <a:pPr marL="0" indent="0">
              <a:buNone/>
            </a:pPr>
            <a:r>
              <a:rPr lang="en-US" sz="3200" dirty="0">
                <a:solidFill>
                  <a:srgbClr val="002060"/>
                </a:solidFill>
              </a:rPr>
              <a:t>"It could have gone either way until the match began." </a:t>
            </a:r>
            <a:endParaRPr lang="en-US" sz="3200" dirty="0" smtClean="0">
              <a:solidFill>
                <a:srgbClr val="002060"/>
              </a:solidFill>
            </a:endParaRPr>
          </a:p>
          <a:p>
            <a:pPr marL="0" indent="0">
              <a:buNone/>
            </a:pPr>
            <a:r>
              <a:rPr lang="en-US" sz="2400" dirty="0" smtClean="0">
                <a:solidFill>
                  <a:srgbClr val="002060"/>
                </a:solidFill>
              </a:rPr>
              <a:t>Ipswich </a:t>
            </a:r>
            <a:r>
              <a:rPr lang="en-US" sz="2400" dirty="0">
                <a:solidFill>
                  <a:srgbClr val="002060"/>
                </a:solidFill>
              </a:rPr>
              <a:t>chairman John Cobbold</a:t>
            </a:r>
          </a:p>
          <a:p>
            <a:endParaRPr lang="en-GB" dirty="0"/>
          </a:p>
        </p:txBody>
      </p:sp>
      <p:sp>
        <p:nvSpPr>
          <p:cNvPr id="3" name="Title 2"/>
          <p:cNvSpPr>
            <a:spLocks noGrp="1"/>
          </p:cNvSpPr>
          <p:nvPr>
            <p:ph type="title"/>
          </p:nvPr>
        </p:nvSpPr>
        <p:spPr/>
        <p:txBody>
          <a:bodyPr/>
          <a:lstStyle/>
          <a:p>
            <a:r>
              <a:rPr lang="en-GB" dirty="0"/>
              <a:t>Boxing Day 1963 </a:t>
            </a:r>
          </a:p>
        </p:txBody>
      </p:sp>
      <p:sp>
        <p:nvSpPr>
          <p:cNvPr id="4" name="Slide Number Placeholder 3"/>
          <p:cNvSpPr>
            <a:spLocks noGrp="1"/>
          </p:cNvSpPr>
          <p:nvPr>
            <p:ph type="sldNum" sz="quarter" idx="12"/>
          </p:nvPr>
        </p:nvSpPr>
        <p:spPr/>
        <p:txBody>
          <a:bodyPr/>
          <a:lstStyle/>
          <a:p>
            <a:fld id="{5E4D2043-7E31-4A53-BD33-72A88E682172}" type="slidenum">
              <a:rPr lang="en-GB" smtClean="0"/>
              <a:pPr/>
              <a:t>4</a:t>
            </a:fld>
            <a:endParaRPr lang="en-GB" dirty="0"/>
          </a:p>
        </p:txBody>
      </p:sp>
    </p:spTree>
    <p:extLst>
      <p:ext uri="{BB962C8B-B14F-4D97-AF65-F5344CB8AC3E}">
        <p14:creationId xmlns:p14="http://schemas.microsoft.com/office/powerpoint/2010/main" val="1139588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78521264"/>
              </p:ext>
            </p:extLst>
          </p:nvPr>
        </p:nvGraphicFramePr>
        <p:xfrm>
          <a:off x="683568" y="1628798"/>
          <a:ext cx="7991476" cy="4608516"/>
        </p:xfrm>
        <a:graphic>
          <a:graphicData uri="http://schemas.openxmlformats.org/drawingml/2006/table">
            <a:tbl>
              <a:tblPr firstRow="1" bandRow="1">
                <a:tableStyleId>{4F870FC3-41F4-4639-9F92-194A608F593C}</a:tableStyleId>
              </a:tblPr>
              <a:tblGrid>
                <a:gridCol w="3995738"/>
                <a:gridCol w="3995738"/>
              </a:tblGrid>
              <a:tr h="768086">
                <a:tc>
                  <a:txBody>
                    <a:bodyPr/>
                    <a:lstStyle/>
                    <a:p>
                      <a:r>
                        <a:rPr lang="en-GB" dirty="0" smtClean="0"/>
                        <a:t>Product type</a:t>
                      </a:r>
                      <a:endParaRPr lang="en-GB" dirty="0"/>
                    </a:p>
                  </a:txBody>
                  <a:tcPr/>
                </a:tc>
                <a:tc>
                  <a:txBody>
                    <a:bodyPr/>
                    <a:lstStyle/>
                    <a:p>
                      <a:endParaRPr lang="en-GB" dirty="0"/>
                    </a:p>
                  </a:txBody>
                  <a:tcPr/>
                </a:tc>
              </a:tr>
              <a:tr h="768086">
                <a:tc>
                  <a:txBody>
                    <a:bodyPr/>
                    <a:lstStyle/>
                    <a:p>
                      <a:r>
                        <a:rPr lang="en-GB" dirty="0" smtClean="0"/>
                        <a:t>All term policies, including those with CI riders</a:t>
                      </a:r>
                      <a:endParaRPr lang="en-GB" dirty="0"/>
                    </a:p>
                  </a:txBody>
                  <a:tcPr/>
                </a:tc>
                <a:tc>
                  <a:txBody>
                    <a:bodyPr/>
                    <a:lstStyle/>
                    <a:p>
                      <a:r>
                        <a:rPr lang="en-GB" dirty="0" smtClean="0"/>
                        <a:t> -17.4%</a:t>
                      </a:r>
                      <a:endParaRPr lang="en-GB" dirty="0"/>
                    </a:p>
                  </a:txBody>
                  <a:tcPr/>
                </a:tc>
              </a:tr>
              <a:tr h="768086">
                <a:tc>
                  <a:txBody>
                    <a:bodyPr/>
                    <a:lstStyle/>
                    <a:p>
                      <a:r>
                        <a:rPr lang="en-GB" dirty="0" smtClean="0"/>
                        <a:t>Whole life cover </a:t>
                      </a:r>
                      <a:endParaRPr lang="en-GB" dirty="0"/>
                    </a:p>
                  </a:txBody>
                  <a:tcPr/>
                </a:tc>
                <a:tc>
                  <a:txBody>
                    <a:bodyPr/>
                    <a:lstStyle/>
                    <a:p>
                      <a:r>
                        <a:rPr lang="en-GB" dirty="0" smtClean="0"/>
                        <a:t>-21.8%</a:t>
                      </a:r>
                      <a:endParaRPr lang="en-GB" dirty="0"/>
                    </a:p>
                  </a:txBody>
                  <a:tcPr/>
                </a:tc>
              </a:tr>
              <a:tr h="768086">
                <a:tc>
                  <a:txBody>
                    <a:bodyPr/>
                    <a:lstStyle/>
                    <a:p>
                      <a:r>
                        <a:rPr lang="en-GB" dirty="0" smtClean="0"/>
                        <a:t>Whole life guaranteed acceptance</a:t>
                      </a:r>
                      <a:endParaRPr lang="en-GB" dirty="0"/>
                    </a:p>
                  </a:txBody>
                  <a:tcPr/>
                </a:tc>
                <a:tc>
                  <a:txBody>
                    <a:bodyPr/>
                    <a:lstStyle/>
                    <a:p>
                      <a:r>
                        <a:rPr lang="en-GB" dirty="0" smtClean="0"/>
                        <a:t>  -7.3%</a:t>
                      </a:r>
                      <a:endParaRPr lang="en-GB" dirty="0"/>
                    </a:p>
                  </a:txBody>
                  <a:tcPr/>
                </a:tc>
              </a:tr>
              <a:tr h="768086">
                <a:tc>
                  <a:txBody>
                    <a:bodyPr/>
                    <a:lstStyle/>
                    <a:p>
                      <a:r>
                        <a:rPr lang="en-GB" dirty="0" smtClean="0"/>
                        <a:t>All CI policies, accelerating life cover and stand alone </a:t>
                      </a:r>
                      <a:endParaRPr lang="en-GB" dirty="0"/>
                    </a:p>
                  </a:txBody>
                  <a:tcPr/>
                </a:tc>
                <a:tc>
                  <a:txBody>
                    <a:bodyPr/>
                    <a:lstStyle/>
                    <a:p>
                      <a:r>
                        <a:rPr lang="en-GB" dirty="0" smtClean="0"/>
                        <a:t>-20.2%</a:t>
                      </a:r>
                      <a:endParaRPr lang="en-GB" dirty="0"/>
                    </a:p>
                  </a:txBody>
                  <a:tcPr/>
                </a:tc>
              </a:tr>
              <a:tr h="768086">
                <a:tc>
                  <a:txBody>
                    <a:bodyPr/>
                    <a:lstStyle/>
                    <a:p>
                      <a:r>
                        <a:rPr lang="en-GB" dirty="0" smtClean="0"/>
                        <a:t>Income protection</a:t>
                      </a:r>
                      <a:endParaRPr lang="en-GB" dirty="0"/>
                    </a:p>
                  </a:txBody>
                  <a:tcPr/>
                </a:tc>
                <a:tc>
                  <a:txBody>
                    <a:bodyPr/>
                    <a:lstStyle/>
                    <a:p>
                      <a:r>
                        <a:rPr lang="en-GB" dirty="0" smtClean="0"/>
                        <a:t>-24.4%</a:t>
                      </a:r>
                      <a:endParaRPr lang="en-GB" dirty="0"/>
                    </a:p>
                  </a:txBody>
                  <a:tcPr/>
                </a:tc>
              </a:tr>
            </a:tbl>
          </a:graphicData>
        </a:graphic>
      </p:graphicFrame>
      <p:sp>
        <p:nvSpPr>
          <p:cNvPr id="3" name="Title 2"/>
          <p:cNvSpPr>
            <a:spLocks noGrp="1"/>
          </p:cNvSpPr>
          <p:nvPr>
            <p:ph type="title"/>
          </p:nvPr>
        </p:nvSpPr>
        <p:spPr>
          <a:xfrm>
            <a:off x="684214" y="692150"/>
            <a:ext cx="7991474" cy="1080666"/>
          </a:xfrm>
        </p:spPr>
        <p:txBody>
          <a:bodyPr/>
          <a:lstStyle/>
          <a:p>
            <a:r>
              <a:rPr lang="en-GB" dirty="0" smtClean="0"/>
              <a:t>Percentage change in new retail policy sales 2012 and 2013 </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5</a:t>
            </a:fld>
            <a:endParaRPr lang="en-GB" dirty="0"/>
          </a:p>
        </p:txBody>
      </p:sp>
    </p:spTree>
    <p:extLst>
      <p:ext uri="{BB962C8B-B14F-4D97-AF65-F5344CB8AC3E}">
        <p14:creationId xmlns:p14="http://schemas.microsoft.com/office/powerpoint/2010/main" val="4273477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701104" y="1916833"/>
            <a:ext cx="3888000" cy="4104556"/>
          </a:xfrm>
          <a:solidFill>
            <a:schemeClr val="accent2">
              <a:lumMod val="20000"/>
              <a:lumOff val="80000"/>
            </a:schemeClr>
          </a:solidFill>
        </p:spPr>
        <p:txBody>
          <a:bodyPr/>
          <a:lstStyle/>
          <a:p>
            <a:r>
              <a:rPr lang="en-GB" sz="1400" b="1" dirty="0">
                <a:solidFill>
                  <a:srgbClr val="002060"/>
                </a:solidFill>
              </a:rPr>
              <a:t>Term </a:t>
            </a:r>
            <a:r>
              <a:rPr lang="en-GB" sz="1400" b="1" dirty="0" smtClean="0">
                <a:solidFill>
                  <a:srgbClr val="002060"/>
                </a:solidFill>
              </a:rPr>
              <a:t>assurance </a:t>
            </a:r>
            <a:r>
              <a:rPr lang="en-GB" sz="1400" b="1" dirty="0">
                <a:solidFill>
                  <a:srgbClr val="002060"/>
                </a:solidFill>
              </a:rPr>
              <a:t>	</a:t>
            </a:r>
            <a:r>
              <a:rPr lang="en-GB" sz="1400" b="1" dirty="0" smtClean="0">
                <a:solidFill>
                  <a:srgbClr val="002060"/>
                </a:solidFill>
              </a:rPr>
              <a:t>+ 5.2%</a:t>
            </a:r>
            <a:endParaRPr lang="en-GB" sz="1400" b="1" dirty="0">
              <a:solidFill>
                <a:srgbClr val="002060"/>
              </a:solidFill>
            </a:endParaRPr>
          </a:p>
          <a:p>
            <a:pPr lvl="2"/>
            <a:r>
              <a:rPr lang="en-GB" sz="1400" dirty="0" smtClean="0">
                <a:solidFill>
                  <a:srgbClr val="002060"/>
                </a:solidFill>
              </a:rPr>
              <a:t>With </a:t>
            </a:r>
            <a:r>
              <a:rPr lang="en-GB" sz="1400" dirty="0">
                <a:solidFill>
                  <a:srgbClr val="002060"/>
                </a:solidFill>
              </a:rPr>
              <a:t>critical </a:t>
            </a:r>
            <a:r>
              <a:rPr lang="en-GB" sz="1400" dirty="0" smtClean="0">
                <a:solidFill>
                  <a:srgbClr val="002060"/>
                </a:solidFill>
              </a:rPr>
              <a:t>illness</a:t>
            </a:r>
            <a:r>
              <a:rPr lang="en-GB" sz="1400" dirty="0">
                <a:solidFill>
                  <a:srgbClr val="002060"/>
                </a:solidFill>
              </a:rPr>
              <a:t>	</a:t>
            </a:r>
            <a:r>
              <a:rPr lang="en-GB" sz="1400" dirty="0" smtClean="0">
                <a:solidFill>
                  <a:srgbClr val="002060"/>
                </a:solidFill>
              </a:rPr>
              <a:t>+ 5.6%</a:t>
            </a:r>
            <a:endParaRPr lang="en-GB" sz="1400" dirty="0">
              <a:solidFill>
                <a:srgbClr val="002060"/>
              </a:solidFill>
            </a:endParaRPr>
          </a:p>
          <a:p>
            <a:pPr lvl="2"/>
            <a:r>
              <a:rPr lang="en-GB" sz="1400" dirty="0">
                <a:solidFill>
                  <a:srgbClr val="002060"/>
                </a:solidFill>
              </a:rPr>
              <a:t>W</a:t>
            </a:r>
            <a:r>
              <a:rPr lang="en-GB" sz="1400" dirty="0" smtClean="0">
                <a:solidFill>
                  <a:srgbClr val="002060"/>
                </a:solidFill>
              </a:rPr>
              <a:t>ithout </a:t>
            </a:r>
            <a:r>
              <a:rPr lang="en-GB" sz="1400" dirty="0">
                <a:solidFill>
                  <a:srgbClr val="002060"/>
                </a:solidFill>
              </a:rPr>
              <a:t>critical illness  </a:t>
            </a:r>
            <a:r>
              <a:rPr lang="en-GB" sz="1400" dirty="0" smtClean="0">
                <a:solidFill>
                  <a:srgbClr val="002060"/>
                </a:solidFill>
              </a:rPr>
              <a:t>	+ 5.0%</a:t>
            </a:r>
            <a:endParaRPr lang="en-GB" sz="1400" dirty="0">
              <a:solidFill>
                <a:srgbClr val="002060"/>
              </a:solidFill>
            </a:endParaRPr>
          </a:p>
          <a:p>
            <a:r>
              <a:rPr lang="en-GB" sz="1400" b="1" dirty="0" smtClean="0">
                <a:solidFill>
                  <a:srgbClr val="002060"/>
                </a:solidFill>
              </a:rPr>
              <a:t>Critical </a:t>
            </a:r>
            <a:r>
              <a:rPr lang="en-GB" sz="1400" b="1" dirty="0">
                <a:solidFill>
                  <a:srgbClr val="002060"/>
                </a:solidFill>
              </a:rPr>
              <a:t>illness </a:t>
            </a:r>
            <a:r>
              <a:rPr lang="en-GB" sz="1400" b="1" dirty="0" smtClean="0">
                <a:solidFill>
                  <a:srgbClr val="002060"/>
                </a:solidFill>
              </a:rPr>
              <a:t>	+ 4.4%</a:t>
            </a:r>
            <a:endParaRPr lang="en-GB" sz="1400" b="1" dirty="0">
              <a:solidFill>
                <a:srgbClr val="002060"/>
              </a:solidFill>
            </a:endParaRPr>
          </a:p>
          <a:p>
            <a:pPr lvl="2"/>
            <a:r>
              <a:rPr lang="en-GB" sz="1400" dirty="0" smtClean="0">
                <a:solidFill>
                  <a:srgbClr val="002060"/>
                </a:solidFill>
              </a:rPr>
              <a:t>Accelerated CI 	+ 5.6%</a:t>
            </a:r>
          </a:p>
          <a:p>
            <a:pPr lvl="2"/>
            <a:r>
              <a:rPr lang="en-GB" sz="1400" dirty="0" smtClean="0">
                <a:solidFill>
                  <a:srgbClr val="002060"/>
                </a:solidFill>
              </a:rPr>
              <a:t>Stand-alone CI 	- 17.3%</a:t>
            </a:r>
          </a:p>
          <a:p>
            <a:r>
              <a:rPr lang="en-GB" sz="1400" b="1" dirty="0" smtClean="0">
                <a:solidFill>
                  <a:srgbClr val="002060"/>
                </a:solidFill>
              </a:rPr>
              <a:t>Income protection  	+ 6.7%</a:t>
            </a:r>
            <a:endParaRPr lang="en-GB" sz="1400" b="1" dirty="0">
              <a:solidFill>
                <a:srgbClr val="002060"/>
              </a:solidFill>
            </a:endParaRPr>
          </a:p>
          <a:p>
            <a:r>
              <a:rPr lang="en-GB" sz="1400" b="1" dirty="0" smtClean="0">
                <a:solidFill>
                  <a:srgbClr val="002060"/>
                </a:solidFill>
              </a:rPr>
              <a:t>Whole life 	+ 0.2%</a:t>
            </a:r>
            <a:endParaRPr lang="en-GB" sz="1200" dirty="0">
              <a:solidFill>
                <a:srgbClr val="002060"/>
              </a:solidFill>
            </a:endParaRPr>
          </a:p>
          <a:p>
            <a:pPr lvl="2"/>
            <a:r>
              <a:rPr lang="en-GB" sz="1400" dirty="0">
                <a:solidFill>
                  <a:srgbClr val="002060"/>
                </a:solidFill>
              </a:rPr>
              <a:t>Guaranteed </a:t>
            </a:r>
            <a:r>
              <a:rPr lang="en-GB" sz="1400" dirty="0" smtClean="0">
                <a:solidFill>
                  <a:srgbClr val="002060"/>
                </a:solidFill>
              </a:rPr>
              <a:t>acceptance 	- 1.3</a:t>
            </a:r>
            <a:r>
              <a:rPr lang="en-GB" sz="1400" dirty="0">
                <a:solidFill>
                  <a:srgbClr val="002060"/>
                </a:solidFill>
              </a:rPr>
              <a:t>%</a:t>
            </a:r>
          </a:p>
          <a:p>
            <a:pPr lvl="2"/>
            <a:r>
              <a:rPr lang="en-GB" sz="1400" dirty="0">
                <a:solidFill>
                  <a:srgbClr val="002060"/>
                </a:solidFill>
              </a:rPr>
              <a:t>Non-linked		</a:t>
            </a:r>
            <a:r>
              <a:rPr lang="en-GB" sz="1400" dirty="0" smtClean="0">
                <a:solidFill>
                  <a:srgbClr val="002060"/>
                </a:solidFill>
              </a:rPr>
              <a:t>+ 13.8</a:t>
            </a:r>
            <a:r>
              <a:rPr lang="en-GB" sz="1400" dirty="0">
                <a:solidFill>
                  <a:srgbClr val="002060"/>
                </a:solidFill>
              </a:rPr>
              <a:t>%</a:t>
            </a:r>
          </a:p>
          <a:p>
            <a:pPr lvl="2"/>
            <a:r>
              <a:rPr lang="en-GB" sz="1400" dirty="0">
                <a:solidFill>
                  <a:srgbClr val="002060"/>
                </a:solidFill>
              </a:rPr>
              <a:t>Unit-linked		</a:t>
            </a:r>
            <a:r>
              <a:rPr lang="en-GB" sz="1400" dirty="0" smtClean="0">
                <a:solidFill>
                  <a:srgbClr val="002060"/>
                </a:solidFill>
              </a:rPr>
              <a:t>+ 10.0%</a:t>
            </a:r>
            <a:endParaRPr lang="en-GB" sz="1400" dirty="0">
              <a:solidFill>
                <a:srgbClr val="002060"/>
              </a:solidFill>
            </a:endParaRPr>
          </a:p>
          <a:p>
            <a:pPr lvl="2"/>
            <a:endParaRPr lang="en-GB" sz="1400" dirty="0">
              <a:solidFill>
                <a:srgbClr val="002060"/>
              </a:solidFill>
            </a:endParaRPr>
          </a:p>
        </p:txBody>
      </p:sp>
      <p:sp>
        <p:nvSpPr>
          <p:cNvPr id="98306" name="Rectangle 2"/>
          <p:cNvSpPr>
            <a:spLocks noGrp="1" noChangeArrowheads="1"/>
          </p:cNvSpPr>
          <p:nvPr>
            <p:ph type="title"/>
          </p:nvPr>
        </p:nvSpPr>
        <p:spPr>
          <a:xfrm>
            <a:off x="684213" y="710167"/>
            <a:ext cx="8062686" cy="692647"/>
          </a:xfrm>
        </p:spPr>
        <p:txBody>
          <a:bodyPr/>
          <a:lstStyle/>
          <a:p>
            <a:r>
              <a:rPr lang="en-GB" dirty="0" smtClean="0"/>
              <a:t>Twelve months on 2013/2014. On the road to recovery?</a:t>
            </a:r>
            <a:endParaRPr lang="en-GB" sz="1400" dirty="0">
              <a:solidFill>
                <a:srgbClr val="FF0000"/>
              </a:solidFill>
            </a:endParaRPr>
          </a:p>
        </p:txBody>
      </p:sp>
      <p:sp>
        <p:nvSpPr>
          <p:cNvPr id="7" name="Rectangle 6"/>
          <p:cNvSpPr>
            <a:spLocks noChangeArrowheads="1"/>
          </p:cNvSpPr>
          <p:nvPr>
            <p:custDataLst>
              <p:tags r:id="rId1"/>
            </p:custDataLst>
          </p:nvPr>
        </p:nvSpPr>
        <p:spPr bwMode="gray">
          <a:xfrm>
            <a:off x="701104" y="1402812"/>
            <a:ext cx="3888000" cy="356383"/>
          </a:xfrm>
          <a:prstGeom prst="rect">
            <a:avLst/>
          </a:prstGeom>
          <a:solidFill>
            <a:schemeClr val="accent4">
              <a:lumMod val="50000"/>
            </a:schemeClr>
          </a:solidFill>
          <a:ln w="9525">
            <a:noFill/>
            <a:miter lim="800000"/>
            <a:headEnd/>
            <a:tailEnd/>
          </a:ln>
        </p:spPr>
        <p:txBody>
          <a:bodyPr lIns="35941" tIns="35941" rIns="35941" bIns="35941" anchor="ctr"/>
          <a:lstStyle/>
          <a:p>
            <a:pPr algn="ctr"/>
            <a:r>
              <a:rPr lang="en-GB" sz="1600" b="1" dirty="0" smtClean="0">
                <a:solidFill>
                  <a:schemeClr val="bg1"/>
                </a:solidFill>
                <a:latin typeface="SwissReSans" pitchFamily="34" charset="0"/>
              </a:rPr>
              <a:t>Volume</a:t>
            </a:r>
            <a:endParaRPr lang="en-GB" sz="1600" b="1" dirty="0">
              <a:solidFill>
                <a:schemeClr val="bg1"/>
              </a:solidFill>
              <a:latin typeface="SwissReSans" pitchFamily="34" charset="0"/>
            </a:endParaRPr>
          </a:p>
        </p:txBody>
      </p:sp>
      <p:sp>
        <p:nvSpPr>
          <p:cNvPr id="9" name="Rectangle 8"/>
          <p:cNvSpPr>
            <a:spLocks noChangeArrowheads="1"/>
          </p:cNvSpPr>
          <p:nvPr>
            <p:custDataLst>
              <p:tags r:id="rId2"/>
            </p:custDataLst>
          </p:nvPr>
        </p:nvSpPr>
        <p:spPr bwMode="gray">
          <a:xfrm>
            <a:off x="4784264" y="1402813"/>
            <a:ext cx="3888000" cy="356383"/>
          </a:xfrm>
          <a:prstGeom prst="rect">
            <a:avLst/>
          </a:prstGeom>
          <a:solidFill>
            <a:schemeClr val="tx2">
              <a:lumMod val="60000"/>
              <a:lumOff val="40000"/>
            </a:schemeClr>
          </a:solidFill>
          <a:ln w="9525">
            <a:noFill/>
            <a:miter lim="800000"/>
            <a:headEnd/>
            <a:tailEnd/>
          </a:ln>
        </p:spPr>
        <p:txBody>
          <a:bodyPr lIns="35941" tIns="35941" rIns="35941" bIns="35941" anchor="ctr"/>
          <a:lstStyle/>
          <a:p>
            <a:pPr algn="ctr"/>
            <a:r>
              <a:rPr lang="en-GB" sz="1600" b="1" dirty="0" smtClean="0">
                <a:solidFill>
                  <a:schemeClr val="bg1"/>
                </a:solidFill>
                <a:latin typeface="SwissReSans" pitchFamily="34" charset="0"/>
              </a:rPr>
              <a:t>Premium</a:t>
            </a:r>
            <a:endParaRPr lang="en-GB" sz="1600" b="1" dirty="0">
              <a:solidFill>
                <a:schemeClr val="bg1"/>
              </a:solidFill>
              <a:latin typeface="SwissReSans" pitchFamily="34" charset="0"/>
            </a:endParaRPr>
          </a:p>
        </p:txBody>
      </p:sp>
      <p:sp>
        <p:nvSpPr>
          <p:cNvPr id="10" name="Rectangle 3"/>
          <p:cNvSpPr txBox="1">
            <a:spLocks noChangeArrowheads="1"/>
          </p:cNvSpPr>
          <p:nvPr/>
        </p:nvSpPr>
        <p:spPr bwMode="black">
          <a:xfrm>
            <a:off x="4781288" y="1941365"/>
            <a:ext cx="3888000" cy="4104556"/>
          </a:xfrm>
          <a:prstGeom prst="rect">
            <a:avLst/>
          </a:prstGeom>
          <a:solidFill>
            <a:schemeClr val="accent2">
              <a:lumMod val="20000"/>
              <a:lumOff val="80000"/>
            </a:schemeClr>
          </a:solidFill>
        </p:spPr>
        <p:txBody>
          <a:bodyPr vert="horz" lIns="0" tIns="0" rIns="0" bIns="0" rtlCol="0">
            <a:noAutofit/>
          </a:bodyPr>
          <a:lstStyle>
            <a:lvl1pPr marL="182563" indent="-182563">
              <a:lnSpc>
                <a:spcPct val="100000"/>
              </a:lnSpc>
              <a:spcBef>
                <a:spcPts val="1200"/>
              </a:spcBef>
              <a:buClrTx/>
              <a:buSzPct val="100000"/>
              <a:buFont typeface="Arial" pitchFamily="34" charset="0"/>
              <a:buChar char="•"/>
              <a:defRPr sz="1400" b="1">
                <a:solidFill>
                  <a:srgbClr val="002060"/>
                </a:solidFill>
                <a:latin typeface="SwissReSans" pitchFamily="34" charset="0"/>
              </a:defRPr>
            </a:lvl1pPr>
            <a:lvl2pPr marL="444500" indent="-261938">
              <a:lnSpc>
                <a:spcPct val="100000"/>
              </a:lnSpc>
              <a:spcBef>
                <a:spcPts val="1000"/>
              </a:spcBef>
              <a:buFont typeface="SwissReSans" pitchFamily="34" charset="0"/>
              <a:buChar char="–"/>
              <a:defRPr sz="1600">
                <a:solidFill>
                  <a:srgbClr val="283E36"/>
                </a:solidFill>
                <a:latin typeface="SwissReSans" pitchFamily="34" charset="0"/>
              </a:defRPr>
            </a:lvl2pPr>
            <a:lvl3pPr marL="715963" lvl="2" indent="-271463">
              <a:lnSpc>
                <a:spcPct val="100000"/>
              </a:lnSpc>
              <a:spcBef>
                <a:spcPts val="1000"/>
              </a:spcBef>
              <a:buFont typeface="SwissReSans" pitchFamily="34" charset="0"/>
              <a:buChar char="–"/>
              <a:defRPr sz="1400">
                <a:solidFill>
                  <a:srgbClr val="002060"/>
                </a:solidFill>
                <a:latin typeface="SwissReSans" pitchFamily="34" charset="0"/>
              </a:defRPr>
            </a:lvl3pPr>
            <a:lvl4pPr marL="985838" indent="-269875">
              <a:lnSpc>
                <a:spcPct val="100000"/>
              </a:lnSpc>
              <a:spcBef>
                <a:spcPts val="1000"/>
              </a:spcBef>
              <a:buFont typeface="SwissReSans" pitchFamily="34" charset="0"/>
              <a:buChar char="–"/>
              <a:defRPr sz="1600">
                <a:solidFill>
                  <a:srgbClr val="283E36"/>
                </a:solidFill>
                <a:latin typeface="SwissReSans" pitchFamily="34" charset="0"/>
              </a:defRPr>
            </a:lvl4pPr>
            <a:lvl5pPr marL="1255713" indent="-269875">
              <a:lnSpc>
                <a:spcPct val="100000"/>
              </a:lnSpc>
              <a:spcBef>
                <a:spcPts val="1000"/>
              </a:spcBef>
              <a:buFont typeface="SwissReSans" pitchFamily="34" charset="0"/>
              <a:buChar char="–"/>
              <a:defRPr sz="1600">
                <a:solidFill>
                  <a:srgbClr val="283E36"/>
                </a:solidFill>
                <a:latin typeface="SwissReSans"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Term assurance 	+ 6.6%</a:t>
            </a:r>
          </a:p>
          <a:p>
            <a:pPr lvl="2"/>
            <a:r>
              <a:rPr lang="en-GB" dirty="0"/>
              <a:t>With critical illness	+ 9.4%</a:t>
            </a:r>
          </a:p>
          <a:p>
            <a:pPr lvl="2"/>
            <a:r>
              <a:rPr lang="en-GB" dirty="0"/>
              <a:t>Without critical illness  	+ 5.3%</a:t>
            </a:r>
          </a:p>
          <a:p>
            <a:r>
              <a:rPr lang="en-GB" dirty="0"/>
              <a:t>Critical illness 	+ 8.1%</a:t>
            </a:r>
          </a:p>
          <a:p>
            <a:pPr lvl="2"/>
            <a:r>
              <a:rPr lang="en-GB" dirty="0"/>
              <a:t>Accelerated CI </a:t>
            </a:r>
            <a:r>
              <a:rPr lang="en-GB" dirty="0" smtClean="0"/>
              <a:t>	+9.3</a:t>
            </a:r>
            <a:r>
              <a:rPr lang="en-GB" dirty="0"/>
              <a:t>%</a:t>
            </a:r>
          </a:p>
          <a:p>
            <a:pPr lvl="2"/>
            <a:r>
              <a:rPr lang="en-GB" dirty="0"/>
              <a:t>Stand-alone CI 	- 21.1%</a:t>
            </a:r>
          </a:p>
          <a:p>
            <a:r>
              <a:rPr lang="en-GB" dirty="0"/>
              <a:t>Income protection  	+8.2%</a:t>
            </a:r>
          </a:p>
          <a:p>
            <a:r>
              <a:rPr lang="en-GB" dirty="0"/>
              <a:t>Whole life 	+5.0%</a:t>
            </a:r>
          </a:p>
          <a:p>
            <a:pPr lvl="2"/>
            <a:r>
              <a:rPr lang="en-GB" dirty="0"/>
              <a:t>Guaranteed acceptance 	+ 7.2%</a:t>
            </a:r>
          </a:p>
          <a:p>
            <a:pPr lvl="2"/>
            <a:r>
              <a:rPr lang="en-GB" dirty="0"/>
              <a:t>Non-linked		+ 1.8%	</a:t>
            </a:r>
          </a:p>
          <a:p>
            <a:pPr lvl="2"/>
            <a:r>
              <a:rPr lang="en-GB" dirty="0"/>
              <a:t>Unit-linked		- 10.8%</a:t>
            </a:r>
          </a:p>
        </p:txBody>
      </p:sp>
      <p:sp>
        <p:nvSpPr>
          <p:cNvPr id="3" name="Slide Number Placeholder 2"/>
          <p:cNvSpPr>
            <a:spLocks noGrp="1"/>
          </p:cNvSpPr>
          <p:nvPr>
            <p:ph type="sldNum" sz="quarter" idx="12"/>
          </p:nvPr>
        </p:nvSpPr>
        <p:spPr/>
        <p:txBody>
          <a:bodyPr/>
          <a:lstStyle/>
          <a:p>
            <a:fld id="{5E4D2043-7E31-4A53-BD33-72A88E682172}" type="slidenum">
              <a:rPr lang="en-GB" smtClean="0"/>
              <a:pPr/>
              <a:t>6</a:t>
            </a:fld>
            <a:endParaRPr lang="en-GB" dirty="0"/>
          </a:p>
        </p:txBody>
      </p:sp>
    </p:spTree>
    <p:extLst>
      <p:ext uri="{BB962C8B-B14F-4D97-AF65-F5344CB8AC3E}">
        <p14:creationId xmlns:p14="http://schemas.microsoft.com/office/powerpoint/2010/main" val="294009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Distribution split 2013/14</a:t>
            </a:r>
            <a:endParaRPr lang="en-GB" sz="1600" dirty="0">
              <a:solidFill>
                <a:srgbClr val="FF0000"/>
              </a:solidFill>
            </a:endParaRPr>
          </a:p>
        </p:txBody>
      </p:sp>
      <p:sp>
        <p:nvSpPr>
          <p:cNvPr id="13" name="TextBox 12"/>
          <p:cNvSpPr txBox="1"/>
          <p:nvPr/>
        </p:nvSpPr>
        <p:spPr>
          <a:xfrm>
            <a:off x="676381" y="6011788"/>
            <a:ext cx="7992120" cy="307777"/>
          </a:xfrm>
          <a:prstGeom prst="rect">
            <a:avLst/>
          </a:prstGeom>
          <a:noFill/>
        </p:spPr>
        <p:txBody>
          <a:bodyPr wrap="square" rtlCol="0">
            <a:spAutoFit/>
          </a:bodyPr>
          <a:lstStyle/>
          <a:p>
            <a:r>
              <a:rPr lang="en-GB" sz="1400" b="1" dirty="0" smtClean="0">
                <a:latin typeface="SwissReSans" pitchFamily="34" charset="0"/>
              </a:rPr>
              <a:t>*Directly-authorised </a:t>
            </a:r>
            <a:r>
              <a:rPr lang="en-GB" sz="1400" dirty="0" smtClean="0">
                <a:latin typeface="SwissReSans" pitchFamily="34" charset="0"/>
              </a:rPr>
              <a:t>refers to any business of that nature, including IFAs. It isn't pure IFA business. </a:t>
            </a:r>
          </a:p>
        </p:txBody>
      </p:sp>
      <p:sp>
        <p:nvSpPr>
          <p:cNvPr id="11" name="Isosceles Triangle 10"/>
          <p:cNvSpPr/>
          <p:nvPr/>
        </p:nvSpPr>
        <p:spPr>
          <a:xfrm flipV="1">
            <a:off x="1511891" y="4194143"/>
            <a:ext cx="6126092" cy="98953"/>
          </a:xfrm>
          <a:prstGeom prst="triangle">
            <a:avLst/>
          </a:prstGeom>
          <a:solidFill>
            <a:schemeClr val="accent4">
              <a:lumMod val="20000"/>
              <a:lumOff val="8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 name="Slide Number Placeholder 1"/>
          <p:cNvSpPr>
            <a:spLocks noGrp="1"/>
          </p:cNvSpPr>
          <p:nvPr>
            <p:ph type="sldNum" sz="quarter" idx="12"/>
          </p:nvPr>
        </p:nvSpPr>
        <p:spPr/>
        <p:txBody>
          <a:bodyPr/>
          <a:lstStyle/>
          <a:p>
            <a:fld id="{5E4D2043-7E31-4A53-BD33-72A88E682172}" type="slidenum">
              <a:rPr lang="en-GB" smtClean="0"/>
              <a:pPr/>
              <a:t>7</a:t>
            </a:fld>
            <a:endParaRPr lang="en-GB" dirty="0"/>
          </a:p>
        </p:txBody>
      </p:sp>
      <p:pic>
        <p:nvPicPr>
          <p:cNvPr id="5" name="Picture 4"/>
          <p:cNvPicPr>
            <a:picLocks noChangeAspect="1"/>
          </p:cNvPicPr>
          <p:nvPr/>
        </p:nvPicPr>
        <p:blipFill>
          <a:blip r:embed="rId3"/>
          <a:stretch>
            <a:fillRect/>
          </a:stretch>
        </p:blipFill>
        <p:spPr>
          <a:xfrm>
            <a:off x="671527" y="1400814"/>
            <a:ext cx="8002800" cy="1281921"/>
          </a:xfrm>
          <a:prstGeom prst="rect">
            <a:avLst/>
          </a:prstGeom>
        </p:spPr>
      </p:pic>
      <p:pic>
        <p:nvPicPr>
          <p:cNvPr id="9" name="Picture 8"/>
          <p:cNvPicPr>
            <a:picLocks noChangeAspect="1"/>
          </p:cNvPicPr>
          <p:nvPr/>
        </p:nvPicPr>
        <p:blipFill>
          <a:blip r:embed="rId4"/>
          <a:stretch>
            <a:fillRect/>
          </a:stretch>
        </p:blipFill>
        <p:spPr>
          <a:xfrm>
            <a:off x="671527" y="2791373"/>
            <a:ext cx="8004161" cy="1282139"/>
          </a:xfrm>
          <a:prstGeom prst="rect">
            <a:avLst/>
          </a:prstGeom>
        </p:spPr>
      </p:pic>
      <p:pic>
        <p:nvPicPr>
          <p:cNvPr id="10" name="Picture 9"/>
          <p:cNvPicPr>
            <a:picLocks noChangeAspect="1"/>
          </p:cNvPicPr>
          <p:nvPr/>
        </p:nvPicPr>
        <p:blipFill>
          <a:blip r:embed="rId5"/>
          <a:stretch>
            <a:fillRect/>
          </a:stretch>
        </p:blipFill>
        <p:spPr>
          <a:xfrm>
            <a:off x="671527" y="4446043"/>
            <a:ext cx="8002800" cy="1281921"/>
          </a:xfrm>
          <a:prstGeom prst="rect">
            <a:avLst/>
          </a:prstGeom>
        </p:spPr>
      </p:pic>
    </p:spTree>
    <p:extLst>
      <p:ext uri="{BB962C8B-B14F-4D97-AF65-F5344CB8AC3E}">
        <p14:creationId xmlns:p14="http://schemas.microsoft.com/office/powerpoint/2010/main" val="164926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3" y="681773"/>
            <a:ext cx="7704781" cy="865187"/>
          </a:xfrm>
        </p:spPr>
        <p:txBody>
          <a:bodyPr/>
          <a:lstStyle/>
          <a:p>
            <a:r>
              <a:rPr lang="en-GB" dirty="0" smtClean="0"/>
              <a:t>Total new individual term sales split between stand-alone term and term with ACCI, 2010-14 by volume</a:t>
            </a:r>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3849217102"/>
              </p:ext>
            </p:extLst>
          </p:nvPr>
        </p:nvGraphicFramePr>
        <p:xfrm>
          <a:off x="684213" y="1412776"/>
          <a:ext cx="7965330" cy="512725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E4D2043-7E31-4A53-BD33-72A88E682172}" type="slidenum">
              <a:rPr lang="en-GB" smtClean="0"/>
              <a:pPr/>
              <a:t>8</a:t>
            </a:fld>
            <a:endParaRPr lang="en-GB" dirty="0"/>
          </a:p>
        </p:txBody>
      </p:sp>
    </p:spTree>
    <p:extLst>
      <p:ext uri="{BB962C8B-B14F-4D97-AF65-F5344CB8AC3E}">
        <p14:creationId xmlns:p14="http://schemas.microsoft.com/office/powerpoint/2010/main" val="375003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GB" dirty="0"/>
              <a:t>Total new individual critical illness policy sales, including </a:t>
            </a:r>
            <a:r>
              <a:rPr lang="en-GB" dirty="0" smtClean="0"/>
              <a:t>stand-alone </a:t>
            </a:r>
            <a:r>
              <a:rPr lang="en-GB" dirty="0"/>
              <a:t>and accelerated life cover, </a:t>
            </a:r>
            <a:r>
              <a:rPr lang="en-GB" dirty="0" smtClean="0"/>
              <a:t>2010-14</a:t>
            </a:r>
            <a:endParaRPr lang="en-GB" dirty="0"/>
          </a:p>
        </p:txBody>
      </p:sp>
      <p:sp>
        <p:nvSpPr>
          <p:cNvPr id="294930" name="Rectangle 18"/>
          <p:cNvSpPr>
            <a:spLocks noChangeArrowheads="1"/>
          </p:cNvSpPr>
          <p:nvPr/>
        </p:nvSpPr>
        <p:spPr bwMode="auto">
          <a:xfrm>
            <a:off x="825500" y="1719263"/>
            <a:ext cx="65" cy="276999"/>
          </a:xfrm>
          <a:prstGeom prst="rect">
            <a:avLst/>
          </a:prstGeom>
          <a:noFill/>
          <a:ln w="9525">
            <a:noFill/>
            <a:miter lim="800000"/>
            <a:headEnd/>
            <a:tailEnd/>
          </a:ln>
        </p:spPr>
        <p:txBody>
          <a:bodyPr wrap="none" lIns="0" tIns="0" rIns="0" bIns="0">
            <a:spAutoFit/>
          </a:bodyPr>
          <a:lstStyle/>
          <a:p>
            <a:endParaRPr lang="en-GB" b="0" dirty="0"/>
          </a:p>
        </p:txBody>
      </p:sp>
      <p:sp>
        <p:nvSpPr>
          <p:cNvPr id="6" name="TextBox 5"/>
          <p:cNvSpPr txBox="1"/>
          <p:nvPr/>
        </p:nvSpPr>
        <p:spPr>
          <a:xfrm>
            <a:off x="755576" y="5373216"/>
            <a:ext cx="7920112" cy="830997"/>
          </a:xfrm>
          <a:prstGeom prst="rect">
            <a:avLst/>
          </a:prstGeom>
          <a:noFill/>
        </p:spPr>
        <p:txBody>
          <a:bodyPr wrap="square" rtlCol="0">
            <a:spAutoFit/>
          </a:bodyPr>
          <a:lstStyle/>
          <a:p>
            <a:pPr marL="342900" indent="-342900">
              <a:buClr>
                <a:srgbClr val="002060"/>
              </a:buClr>
              <a:buFont typeface="Wingdings" panose="05000000000000000000" pitchFamily="2" charset="2"/>
              <a:buChar char="§"/>
            </a:pPr>
            <a:r>
              <a:rPr lang="en-GB" sz="1600" dirty="0" smtClean="0">
                <a:latin typeface="SwissReSans" pitchFamily="34" charset="0"/>
              </a:rPr>
              <a:t>Stand-alone sales 18,208</a:t>
            </a:r>
          </a:p>
          <a:p>
            <a:pPr marL="742950" lvl="1" indent="-285750">
              <a:buFont typeface="SwissReSans" panose="020B0604020202020204" pitchFamily="34" charset="0"/>
              <a:buChar char="‑"/>
            </a:pPr>
            <a:r>
              <a:rPr lang="en-GB" sz="1600" dirty="0" smtClean="0">
                <a:latin typeface="SwissReSans" pitchFamily="34" charset="0"/>
              </a:rPr>
              <a:t>Decreased 17.3% since 2013  and 45.6% since 2012</a:t>
            </a:r>
          </a:p>
          <a:p>
            <a:pPr marL="285750" indent="-285750">
              <a:buClr>
                <a:srgbClr val="002060"/>
              </a:buClr>
              <a:buFont typeface="Wingdings" panose="05000000000000000000" pitchFamily="2" charset="2"/>
              <a:buChar char="§"/>
            </a:pPr>
            <a:r>
              <a:rPr lang="en-GB" sz="1600" dirty="0" smtClean="0">
                <a:latin typeface="SwissReSans" pitchFamily="34" charset="0"/>
              </a:rPr>
              <a:t>96% sales are accelerated life cover</a:t>
            </a:r>
          </a:p>
        </p:txBody>
      </p:sp>
      <p:sp>
        <p:nvSpPr>
          <p:cNvPr id="2" name="Slide Number Placeholder 1"/>
          <p:cNvSpPr>
            <a:spLocks noGrp="1"/>
          </p:cNvSpPr>
          <p:nvPr>
            <p:ph type="sldNum" sz="quarter" idx="12"/>
          </p:nvPr>
        </p:nvSpPr>
        <p:spPr/>
        <p:txBody>
          <a:bodyPr/>
          <a:lstStyle/>
          <a:p>
            <a:fld id="{5E4D2043-7E31-4A53-BD33-72A88E682172}" type="slidenum">
              <a:rPr lang="en-GB" smtClean="0"/>
              <a:pPr/>
              <a:t>9</a:t>
            </a:fld>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1441403375"/>
              </p:ext>
            </p:extLst>
          </p:nvPr>
        </p:nvGraphicFramePr>
        <p:xfrm>
          <a:off x="684213" y="1628775"/>
          <a:ext cx="7848227" cy="36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8051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102"/>
  <p:tag name="LANGUAGE" val="2057"/>
  <p:tag name="PRESENTATIONSTYLE" val="0"/>
  <p:tag name="COLORPAIR" val="0"/>
  <p:tag name="CLASSIFICATION" val="0"/>
</p:tagLst>
</file>

<file path=ppt/tags/tag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SHAPETYPE" val="footer"/>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xml><?xml version="1.0" encoding="utf-8"?>
<p:tagLst xmlns:a="http://schemas.openxmlformats.org/drawingml/2006/main" xmlns:r="http://schemas.openxmlformats.org/officeDocument/2006/relationships" xmlns:p="http://schemas.openxmlformats.org/presentationml/2006/main">
  <p:tag name="SHAPETYPE" val="Background"/>
</p:tagLst>
</file>

<file path=ppt/tags/tag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SHAPETYPE" val="footer"/>
</p:tagLst>
</file>

<file path=ppt/tags/tag2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9.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W"/>
  <p:tag name="SLIDENUMBERCOLORTAG" val="L"/>
  <p:tag name="TITLECOLORTAG" val="W"/>
  <p:tag name="PRESENTATIONSTYLE" val="0"/>
  <p:tag name="COLORPAIR" val="0"/>
  <p:tag name="NAME" val="020_Hospital"/>
  <p:tag name="CATEGORY" val="02 - Health &amp; Medicine"/>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Logo"/>
  <p:tag name="COLORTAG" val="l"/>
  <p:tag name="LOGO" val="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EoBnGioiUynEFjJ7GxJ8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EoBnGioiUynEFjJ7GxJ8g"/>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SwissRe">
  <a:themeElements>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219</TotalTime>
  <Words>1692</Words>
  <Application>Microsoft Office PowerPoint</Application>
  <PresentationFormat>On-screen Show (4:3)</PresentationFormat>
  <Paragraphs>372</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SwissReSans Light</vt:lpstr>
      <vt:lpstr>Wingdings</vt:lpstr>
      <vt:lpstr>SwissReSans</vt:lpstr>
      <vt:lpstr>Arial</vt:lpstr>
      <vt:lpstr>SwissRe</vt:lpstr>
      <vt:lpstr>Protection - on the road to recovery?</vt:lpstr>
      <vt:lpstr>Boxing Day 1963 </vt:lpstr>
      <vt:lpstr>Boxing Day 1963 </vt:lpstr>
      <vt:lpstr>Boxing Day 1963 </vt:lpstr>
      <vt:lpstr>Percentage change in new retail policy sales 2012 and 2013 </vt:lpstr>
      <vt:lpstr>Twelve months on 2013/2014. On the road to recovery?</vt:lpstr>
      <vt:lpstr>Distribution split 2013/14</vt:lpstr>
      <vt:lpstr>Total new individual term sales split between stand-alone term and term with ACCI, 2010-14 by volume</vt:lpstr>
      <vt:lpstr>Total new individual critical illness policy sales, including stand-alone and accelerated life cover, 2010-14</vt:lpstr>
      <vt:lpstr>Top five providers, new individual term sales (including term with CI), 2013–14, by policy sales</vt:lpstr>
      <vt:lpstr>Top five providers, new individual CI sales, including stand-alone and accelerated life cover, 2013-14</vt:lpstr>
      <vt:lpstr>Total new individual IP sales by volume, 2010-14</vt:lpstr>
      <vt:lpstr>Top five product providers, new individual income protection sales, 2013-14</vt:lpstr>
      <vt:lpstr>Total new individual whole life policy sales, unit-linked, non-linked and guaranteed acceptance plans, 2010-14</vt:lpstr>
      <vt:lpstr>The overall market mood </vt:lpstr>
      <vt:lpstr>The mortgage market</vt:lpstr>
      <vt:lpstr>The distribution challenges</vt:lpstr>
      <vt:lpstr>UK post-Election position</vt:lpstr>
      <vt:lpstr>UK activity</vt:lpstr>
      <vt:lpstr>PowerPoint Presentation</vt:lpstr>
      <vt:lpstr>Distribution channel as a barrier</vt:lpstr>
      <vt:lpstr>How comfortable would you be taking out life or protection insurance through the following ways? </vt:lpstr>
      <vt:lpstr>On the road to recovery?</vt:lpstr>
      <vt:lpstr>PowerPoint Presentation</vt:lpstr>
      <vt:lpstr>PowerPoint Presentation</vt:lpstr>
      <vt:lpstr>Legal notice</vt:lpstr>
    </vt:vector>
  </TitlesOfParts>
  <Company>Swiss 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 on the road to recovery?</dc:title>
  <dc:creator>UKLRJW</dc:creator>
  <cp:lastModifiedBy>Stephen Devine</cp:lastModifiedBy>
  <cp:revision>10</cp:revision>
  <dcterms:created xsi:type="dcterms:W3CDTF">2013-09-03T11:34:14Z</dcterms:created>
  <dcterms:modified xsi:type="dcterms:W3CDTF">2015-07-02T14:27:59Z</dcterms:modified>
</cp:coreProperties>
</file>